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62" r:id="rId3"/>
    <p:sldId id="260" r:id="rId4"/>
    <p:sldId id="261" r:id="rId5"/>
    <p:sldId id="263" r:id="rId6"/>
    <p:sldId id="264" r:id="rId7"/>
    <p:sldId id="265" r:id="rId8"/>
    <p:sldId id="266" r:id="rId9"/>
    <p:sldId id="267" r:id="rId10"/>
    <p:sldId id="270" r:id="rId11"/>
    <p:sldId id="271" r:id="rId12"/>
    <p:sldId id="269" r:id="rId13"/>
    <p:sldId id="268" r:id="rId14"/>
    <p:sldId id="272" r:id="rId15"/>
    <p:sldId id="273" r:id="rId16"/>
    <p:sldId id="274" r:id="rId17"/>
    <p:sldId id="275" r:id="rId18"/>
    <p:sldId id="276" r:id="rId19"/>
    <p:sldId id="277" r:id="rId20"/>
    <p:sldId id="293" r:id="rId21"/>
    <p:sldId id="278" r:id="rId22"/>
    <p:sldId id="287" r:id="rId23"/>
    <p:sldId id="280" r:id="rId24"/>
    <p:sldId id="281" r:id="rId25"/>
    <p:sldId id="282" r:id="rId26"/>
    <p:sldId id="283" r:id="rId27"/>
    <p:sldId id="284" r:id="rId28"/>
    <p:sldId id="285" r:id="rId29"/>
    <p:sldId id="286" r:id="rId30"/>
    <p:sldId id="288" r:id="rId31"/>
    <p:sldId id="289" r:id="rId32"/>
    <p:sldId id="294" r:id="rId33"/>
    <p:sldId id="290" r:id="rId34"/>
    <p:sldId id="291" r:id="rId35"/>
    <p:sldId id="292" r:id="rId36"/>
    <p:sldId id="295" r:id="rId37"/>
    <p:sldId id="296" r:id="rId38"/>
    <p:sldId id="297"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3"/>
    <p:restoredTop sz="94819"/>
  </p:normalViewPr>
  <p:slideViewPr>
    <p:cSldViewPr snapToGrid="0" snapToObjects="1">
      <p:cViewPr varScale="1">
        <p:scale>
          <a:sx n="138" d="100"/>
          <a:sy n="138"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59EA1-2AEC-E14B-93CD-2245B0DDE305}" type="datetimeFigureOut">
              <a:t>19/03/20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FE8A8-F9B7-EA48-8ECA-9DD8579EE8BF}" type="slidenum">
              <a:t>‹#›</a:t>
            </a:fld>
            <a:endParaRPr lang="it-IT"/>
          </a:p>
        </p:txBody>
      </p:sp>
    </p:spTree>
    <p:extLst>
      <p:ext uri="{BB962C8B-B14F-4D97-AF65-F5344CB8AC3E}">
        <p14:creationId xmlns:p14="http://schemas.microsoft.com/office/powerpoint/2010/main" val="175644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ix_degrees_of_separa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apps.cytoscape.org/apps/cluego" TargetMode="External"/><Relationship Id="rId3" Type="http://schemas.openxmlformats.org/officeDocument/2006/relationships/hyperlink" Target="http://www.cytoscape.org/" TargetMode="External"/><Relationship Id="rId7" Type="http://schemas.openxmlformats.org/officeDocument/2006/relationships/hyperlink" Target="http://apps.cytoscape.org/apps/bingo" TargetMode="External"/><Relationship Id="rId12" Type="http://schemas.openxmlformats.org/officeDocument/2006/relationships/hyperlink" Target="http://networkx.github.io/"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apps.cytoscape.org/apps/jactivemodules" TargetMode="External"/><Relationship Id="rId11" Type="http://schemas.openxmlformats.org/officeDocument/2006/relationships/hyperlink" Target="http://igraph.org/" TargetMode="External"/><Relationship Id="rId5" Type="http://schemas.openxmlformats.org/officeDocument/2006/relationships/hyperlink" Target="http://apps.cytoscape.org/apps/clustermaker2" TargetMode="External"/><Relationship Id="rId10" Type="http://schemas.openxmlformats.org/officeDocument/2006/relationships/hyperlink" Target="http://gephi.org/" TargetMode="External"/><Relationship Id="rId4" Type="http://schemas.openxmlformats.org/officeDocument/2006/relationships/hyperlink" Target="http://apps.cytoscape.org/apps/mcode" TargetMode="External"/><Relationship Id="rId9" Type="http://schemas.openxmlformats.org/officeDocument/2006/relationships/hyperlink" Target="http://apps.cytoscape.org/apps/enrichmentmap"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bi.ac.uk/training/online/glossary/interactom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ebi.ac.uk/training/online/glossary/metadat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intscore.molgen.mpg.d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mmons.wikimedia.org/w/index.php?curid=17125894"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ebi.ac.uk/intact/complex/" TargetMode="External"/><Relationship Id="rId5" Type="http://schemas.openxmlformats.org/officeDocument/2006/relationships/hyperlink" Target="https://www.ebi.ac.uk/intact/complex/details/EBI-9008420" TargetMode="External"/><Relationship Id="rId4" Type="http://schemas.openxmlformats.org/officeDocument/2006/relationships/hyperlink" Target="https://www.ebi.ac.uk/pdbe/entry/pdb/2dn1"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apps.cytoscape.org/apps/cluego" TargetMode="External"/><Relationship Id="rId3" Type="http://schemas.openxmlformats.org/officeDocument/2006/relationships/hyperlink" Target="https://www.ebi.ac.uk/training/online/glossary/gene-ontology" TargetMode="External"/><Relationship Id="rId7" Type="http://schemas.openxmlformats.org/officeDocument/2006/relationships/hyperlink" Target="http://apps.cytoscape.org/apps/bingo"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www.geneontology.org/" TargetMode="External"/><Relationship Id="rId11" Type="http://schemas.openxmlformats.org/officeDocument/2006/relationships/hyperlink" Target="http://software.broadinstitute.org/gsea/index.jsp" TargetMode="External"/><Relationship Id="rId5" Type="http://schemas.openxmlformats.org/officeDocument/2006/relationships/hyperlink" Target="https://www.ebi.ac.uk/training/online/course/network-analysis-protein-interaction-data-introduction/references" TargetMode="External"/><Relationship Id="rId10" Type="http://schemas.openxmlformats.org/officeDocument/2006/relationships/hyperlink" Target="http://www.genome.jp/kegg/" TargetMode="External"/><Relationship Id="rId4" Type="http://schemas.openxmlformats.org/officeDocument/2006/relationships/hyperlink" Target="https://www.ebi.ac.uk/training/online/glossary/reactome" TargetMode="External"/><Relationship Id="rId9" Type="http://schemas.openxmlformats.org/officeDocument/2006/relationships/hyperlink" Target="http://www.reactome.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bi.ac.uk/training/online/course/network-analysis-protein-interaction-data-introduction/referenc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bi.ac.uk/training/online/glossary/gene-regulat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bi.ac.uk/training/online/glossary/natural-language-process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bi.ac.uk/intac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ebi.ac.uk/training/online/course/network-analysis-protein-interaction-data-introduction/referen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D60DB9-C8B1-DC49-81E2-2A5DCFEE3DA0}"/>
              </a:ext>
            </a:extLst>
          </p:cNvPr>
          <p:cNvSpPr txBox="1">
            <a:spLocks noGrp="1"/>
          </p:cNvSpPr>
          <p:nvPr>
            <p:ph type="sldNum" sz="quarter" idx="5"/>
          </p:nvPr>
        </p:nvSpPr>
        <p:spPr>
          <a:ln/>
        </p:spPr>
        <p:txBody>
          <a:bodyPr lIns="0" tIns="0" rIns="0" bIns="0" anchor="b" anchorCtr="0">
            <a:noAutofit/>
          </a:bodyPr>
          <a:lstStyle/>
          <a:p>
            <a:pPr lvl="0"/>
            <a:fld id="{7612CA4C-FFA7-B643-AE82-90B1F87DB32F}" type="slidenum">
              <a:t>1</a:t>
            </a:fld>
            <a:endParaRPr lang="en-GB"/>
          </a:p>
        </p:txBody>
      </p:sp>
      <p:sp>
        <p:nvSpPr>
          <p:cNvPr id="2" name="Slide Image Placeholder 1">
            <a:extLst>
              <a:ext uri="{FF2B5EF4-FFF2-40B4-BE49-F238E27FC236}">
                <a16:creationId xmlns:a16="http://schemas.microsoft.com/office/drawing/2014/main" id="{7568497C-D13D-AC43-804D-2F768D5A1160}"/>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5FBE399-A024-CE4E-9FA2-1172FDB0A965}"/>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32552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Protein-protein interaction networks show a small world effect meaning that there is great connectivity between proteins (Figure 17). In other words, it can be said that the network's diameter (the maximum number of steps separating any two nodes) is small, no matter how big the network is. This usually means that any two nodes are separated by less than six steps, more or less, reflecting the now widely popularised “</a:t>
            </a:r>
            <a:r>
              <a:rPr lang="it-IT" sz="1200" b="0" i="0" u="none" strike="noStrike" kern="1200">
                <a:solidFill>
                  <a:schemeClr val="tx1"/>
                </a:solidFill>
                <a:effectLst/>
                <a:latin typeface="+mn-lt"/>
                <a:ea typeface="+mn-ea"/>
                <a:cs typeface="+mn-cs"/>
                <a:hlinkClick r:id="rId3"/>
              </a:rPr>
              <a:t>six degrees of separation</a:t>
            </a:r>
            <a:r>
              <a:rPr lang="it-IT" sz="1200" b="0" i="0" u="none" strike="noStrike" kern="1200">
                <a:solidFill>
                  <a:schemeClr val="tx1"/>
                </a:solidFill>
                <a:effectLst/>
                <a:latin typeface="+mn-lt"/>
                <a:ea typeface="+mn-ea"/>
                <a:cs typeface="+mn-cs"/>
              </a:rPr>
              <a:t>” theory used in social sciences.</a:t>
            </a:r>
          </a:p>
          <a:p>
            <a:r>
              <a:rPr lang="it-IT" sz="1200" b="0" i="0" u="none" strike="noStrike" kern="1200">
                <a:solidFill>
                  <a:schemeClr val="tx1"/>
                </a:solidFill>
                <a:effectLst/>
                <a:latin typeface="+mn-lt"/>
                <a:ea typeface="+mn-ea"/>
                <a:cs typeface="+mn-cs"/>
              </a:rPr>
              <a:t>This level of connectivity has important biological consequences, since it allows for an efficient and quick flow of signals within the network. However, it also poses an interesting question: if the network is so tightly connected, why don't perturbations in a single gene or protein have dramatic consequences for the network?</a:t>
            </a:r>
          </a:p>
          <a:p>
            <a:r>
              <a:rPr lang="it-IT" sz="1200" b="0" i="0" u="none" strike="noStrike" kern="1200">
                <a:solidFill>
                  <a:schemeClr val="tx1"/>
                </a:solidFill>
                <a:effectLst/>
                <a:latin typeface="+mn-lt"/>
                <a:ea typeface="+mn-ea"/>
                <a:cs typeface="+mn-cs"/>
              </a:rPr>
              <a:t>Biological systems are extremely robust and can cope with a relatively high amount of perturbations in single genes/proteins. In order to explain how can this happen, we need to have a look at another fundamental property of PPINs: they are scale-free networks.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21</a:t>
            </a:fld>
            <a:endParaRPr lang="it-IT"/>
          </a:p>
        </p:txBody>
      </p:sp>
    </p:spTree>
    <p:extLst>
      <p:ext uri="{BB962C8B-B14F-4D97-AF65-F5344CB8AC3E}">
        <p14:creationId xmlns:p14="http://schemas.microsoft.com/office/powerpoint/2010/main" val="222768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Protein-protein interaction networks are scale-free networks (Figure 18A). The majority of nodes (proteins) in scale-free networks have only a few connections to other nodes, whereas some nodes (hubs) are connected to many other nodes in the network.</a:t>
            </a:r>
          </a:p>
          <a:p>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The number of connections each node has is called its degree. If we represent the degree distribution of a scale-free network in a logarithmic scale, we can see how it fits with a line (they fit a power-law), having a small number of nodes with high degree (the hubs) and a large number of nodes with a low degree (Figure 18B). </a:t>
            </a:r>
          </a:p>
          <a:p>
            <a:r>
              <a:rPr lang="it-IT" sz="1200" b="0" i="0" u="none" strike="noStrike" kern="1200">
                <a:solidFill>
                  <a:schemeClr val="tx1"/>
                </a:solidFill>
                <a:effectLst/>
                <a:latin typeface="+mn-lt"/>
                <a:ea typeface="+mn-ea"/>
                <a:cs typeface="+mn-cs"/>
              </a:rPr>
              <a:t>Scale-free networks can be built following the </a:t>
            </a:r>
            <a:r>
              <a:rPr lang="it-IT" sz="1200" b="1" i="0" u="none" strike="noStrike" kern="1200">
                <a:solidFill>
                  <a:schemeClr val="tx1"/>
                </a:solidFill>
                <a:effectLst/>
                <a:latin typeface="+mn-lt"/>
                <a:ea typeface="+mn-ea"/>
                <a:cs typeface="+mn-cs"/>
              </a:rPr>
              <a:t>preferential attachment model</a:t>
            </a:r>
            <a:r>
              <a:rPr lang="it-IT" sz="1200" b="0" i="0" u="none" strike="noStrike" kern="1200">
                <a:solidFill>
                  <a:schemeClr val="tx1"/>
                </a:solidFill>
                <a:effectLst/>
                <a:latin typeface="+mn-lt"/>
                <a:ea typeface="+mn-ea"/>
                <a:cs typeface="+mn-cs"/>
              </a:rPr>
              <a:t>, also known as the ‘rich get richer’ principle. This principle simply states that scale-free networks can be built by adding edges that are preferentially attached to those nodes with a highest degree (</a:t>
            </a:r>
            <a:r>
              <a:rPr lang="it-IT" sz="1200" b="0" i="0" u="none" strike="noStrike" kern="1200">
                <a:solidFill>
                  <a:schemeClr val="tx1"/>
                </a:solidFill>
                <a:effectLst/>
                <a:latin typeface="+mn-lt"/>
                <a:ea typeface="+mn-ea"/>
                <a:cs typeface="+mn-cs"/>
                <a:hlinkClick r:id="rId3"/>
              </a:rPr>
              <a:t>5</a:t>
            </a:r>
            <a:r>
              <a:rPr lang="it-IT" sz="1200" b="0" i="0" u="none" strike="noStrike" kern="1200">
                <a:solidFill>
                  <a:schemeClr val="tx1"/>
                </a:solidFill>
                <a:effectLst/>
                <a:latin typeface="+mn-lt"/>
                <a:ea typeface="+mn-ea"/>
                <a:cs typeface="+mn-cs"/>
              </a:rPr>
              <a:t>). This building principle provides a self-organising mechanism for the generation and expansion of this type of network.</a:t>
            </a:r>
          </a:p>
          <a:p>
            <a:r>
              <a:rPr lang="it-IT" sz="1200" b="0" i="0" u="none" strike="noStrike" kern="1200">
                <a:solidFill>
                  <a:schemeClr val="tx1"/>
                </a:solidFill>
                <a:effectLst/>
                <a:latin typeface="+mn-lt"/>
                <a:ea typeface="+mn-ea"/>
                <a:cs typeface="+mn-cs"/>
              </a:rPr>
              <a:t>The scale-free nature of protein-protein interaction networks gives them a number of important features:</a:t>
            </a:r>
          </a:p>
          <a:p>
            <a:r>
              <a:rPr lang="it-IT" sz="1200" b="0" i="0" u="none" strike="noStrike" kern="1200">
                <a:solidFill>
                  <a:schemeClr val="tx1"/>
                </a:solidFill>
                <a:effectLst/>
                <a:latin typeface="+mn-lt"/>
                <a:ea typeface="+mn-ea"/>
                <a:cs typeface="+mn-cs"/>
              </a:rPr>
              <a:t>Stability</a:t>
            </a:r>
          </a:p>
          <a:p>
            <a:pPr lvl="1"/>
            <a:r>
              <a:rPr lang="it-IT" sz="1200" b="0" i="0" u="none" strike="noStrike" kern="1200">
                <a:solidFill>
                  <a:schemeClr val="tx1"/>
                </a:solidFill>
                <a:effectLst/>
                <a:latin typeface="+mn-lt"/>
                <a:ea typeface="+mn-ea"/>
                <a:cs typeface="+mn-cs"/>
              </a:rPr>
              <a:t>If failures occur at random, and the vast majority of proteins are those with a small degree of connectivity, the likelihood that a hub would be affected is small.</a:t>
            </a:r>
          </a:p>
          <a:p>
            <a:pPr lvl="1"/>
            <a:r>
              <a:rPr lang="it-IT" sz="1200" b="0" i="0" u="none" strike="noStrike" kern="1200">
                <a:solidFill>
                  <a:schemeClr val="tx1"/>
                </a:solidFill>
                <a:effectLst/>
                <a:latin typeface="+mn-lt"/>
                <a:ea typeface="+mn-ea"/>
                <a:cs typeface="+mn-cs"/>
              </a:rPr>
              <a:t>If a hub-failure occurs, the network will generally not lose its connectedness, due to the remaining hubs.</a:t>
            </a:r>
          </a:p>
          <a:p>
            <a:r>
              <a:rPr lang="it-IT" sz="1200" b="0" i="0" u="none" strike="noStrike" kern="1200">
                <a:solidFill>
                  <a:schemeClr val="tx1"/>
                </a:solidFill>
                <a:effectLst/>
                <a:latin typeface="+mn-lt"/>
                <a:ea typeface="+mn-ea"/>
                <a:cs typeface="+mn-cs"/>
              </a:rPr>
              <a:t>Invariant to changes of scale</a:t>
            </a:r>
          </a:p>
          <a:p>
            <a:pPr lvl="1"/>
            <a:r>
              <a:rPr lang="it-IT" sz="1200" b="0" i="0" u="none" strike="noStrike" kern="1200">
                <a:solidFill>
                  <a:schemeClr val="tx1"/>
                </a:solidFill>
                <a:effectLst/>
                <a:latin typeface="+mn-lt"/>
                <a:ea typeface="+mn-ea"/>
                <a:cs typeface="+mn-cs"/>
              </a:rPr>
              <a:t>No matter how many nodes or edges the network has, its properties remain stable.</a:t>
            </a:r>
          </a:p>
          <a:p>
            <a:pPr lvl="1"/>
            <a:r>
              <a:rPr lang="it-IT" sz="1200" b="0" i="0" u="none" strike="noStrike" kern="1200">
                <a:solidFill>
                  <a:schemeClr val="tx1"/>
                </a:solidFill>
                <a:effectLst/>
                <a:latin typeface="+mn-lt"/>
                <a:ea typeface="+mn-ea"/>
                <a:cs typeface="+mn-cs"/>
              </a:rPr>
              <a:t>The presence of hubs is what allows for the small-world effect to be present regardless of the size of the network.</a:t>
            </a:r>
          </a:p>
          <a:p>
            <a:r>
              <a:rPr lang="it-IT" sz="1200" b="0" i="0" u="none" strike="noStrike" kern="1200">
                <a:solidFill>
                  <a:schemeClr val="tx1"/>
                </a:solidFill>
                <a:effectLst/>
                <a:latin typeface="+mn-lt"/>
                <a:ea typeface="+mn-ea"/>
                <a:cs typeface="+mn-cs"/>
              </a:rPr>
              <a:t>Vulnerable to targeted attack</a:t>
            </a:r>
          </a:p>
          <a:p>
            <a:pPr lvl="1"/>
            <a:r>
              <a:rPr lang="it-IT" sz="1200" b="0" i="0" u="none" strike="noStrike" kern="1200">
                <a:solidFill>
                  <a:schemeClr val="tx1"/>
                </a:solidFill>
                <a:effectLst/>
                <a:latin typeface="+mn-lt"/>
                <a:ea typeface="+mn-ea"/>
                <a:cs typeface="+mn-cs"/>
              </a:rPr>
              <a:t>If we lose a few major hubs from the network, the network is turned into a set of rather isolated graphs.</a:t>
            </a:r>
          </a:p>
          <a:p>
            <a:pPr lvl="1"/>
            <a:r>
              <a:rPr lang="it-IT" sz="1200" b="0" i="0" u="none" strike="noStrike" kern="1200">
                <a:solidFill>
                  <a:schemeClr val="tx1"/>
                </a:solidFill>
                <a:effectLst/>
                <a:latin typeface="+mn-lt"/>
                <a:ea typeface="+mn-ea"/>
                <a:cs typeface="+mn-cs"/>
              </a:rPr>
              <a:t>Hubs are enriched with essential/lethal genes. For example, many cancer-linked proteins are hub proteins (e.g. the tumour suppressor protein p53). </a:t>
            </a:r>
          </a:p>
          <a:p>
            <a:pPr lvl="1"/>
            <a:endParaRPr lang="it-IT" sz="1200" b="0" i="0" u="none" strike="noStrike" kern="1200">
              <a:solidFill>
                <a:schemeClr val="tx1"/>
              </a:solidFill>
              <a:effectLst/>
              <a:latin typeface="+mn-lt"/>
              <a:ea typeface="+mn-ea"/>
              <a:cs typeface="+mn-cs"/>
            </a:endParaRPr>
          </a:p>
          <a:p>
            <a:pPr lvl="1"/>
            <a:r>
              <a:rPr lang="it-IT" sz="1200" b="0" i="0" u="none" strike="noStrike" kern="1200">
                <a:solidFill>
                  <a:schemeClr val="tx1"/>
                </a:solidFill>
                <a:effectLst/>
                <a:latin typeface="+mn-lt"/>
                <a:ea typeface="+mn-ea"/>
                <a:cs typeface="+mn-cs"/>
              </a:rPr>
              <a:t>It is important to note that, given the current limited coverage levels and variable quality of interaction data, the observed scale-free topology of existing protein-protein interaction networks cannot be confidently extrapolated to complete interactomes. In fact, some works have been questioning how well biological networks fit the scale-free power law distribution (</a:t>
            </a:r>
            <a:r>
              <a:rPr lang="it-IT" sz="1200" b="0" i="0" u="none" strike="noStrike" kern="1200">
                <a:solidFill>
                  <a:schemeClr val="tx1"/>
                </a:solidFill>
                <a:effectLst/>
                <a:latin typeface="+mn-lt"/>
                <a:ea typeface="+mn-ea"/>
                <a:cs typeface="+mn-cs"/>
                <a:hlinkClick r:id="rId3"/>
              </a:rPr>
              <a:t>6</a:t>
            </a:r>
            <a:r>
              <a:rPr lang="it-IT" sz="1200" b="0" i="0" u="none" strike="noStrike" kern="1200">
                <a:solidFill>
                  <a:schemeClr val="tx1"/>
                </a:solidFill>
                <a:effectLst/>
                <a:latin typeface="+mn-lt"/>
                <a:ea typeface="+mn-ea"/>
                <a:cs typeface="+mn-cs"/>
              </a:rPr>
              <a:t>).</a:t>
            </a:r>
          </a:p>
          <a:p>
            <a:pPr lvl="1"/>
            <a:endParaRPr lang="it-IT" sz="1200" b="0" i="0" u="none" strike="noStrike" kern="1200">
              <a:solidFill>
                <a:schemeClr val="tx1"/>
              </a:solidFill>
              <a:effectLst/>
              <a:latin typeface="+mn-lt"/>
              <a:ea typeface="+mn-ea"/>
              <a:cs typeface="+mn-cs"/>
            </a:endParaRPr>
          </a:p>
          <a:p>
            <a:pPr lvl="1"/>
            <a:endParaRPr lang="it-IT" sz="1200" b="0" i="0" u="none" strike="noStrike" kern="1200">
              <a:solidFill>
                <a:schemeClr val="tx1"/>
              </a:solidFill>
              <a:effectLst/>
              <a:latin typeface="+mn-lt"/>
              <a:ea typeface="+mn-ea"/>
              <a:cs typeface="+mn-cs"/>
            </a:endParaRP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22</a:t>
            </a:fld>
            <a:endParaRPr lang="it-IT"/>
          </a:p>
        </p:txBody>
      </p:sp>
    </p:spTree>
    <p:extLst>
      <p:ext uri="{BB962C8B-B14F-4D97-AF65-F5344CB8AC3E}">
        <p14:creationId xmlns:p14="http://schemas.microsoft.com/office/powerpoint/2010/main" val="1383053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Another crucial characteristic of PPINs is their modularity. The </a:t>
            </a:r>
            <a:r>
              <a:rPr lang="it-IT" sz="1200" b="1" i="0" u="none" strike="noStrike" kern="1200">
                <a:solidFill>
                  <a:schemeClr val="tx1"/>
                </a:solidFill>
                <a:effectLst/>
                <a:latin typeface="+mn-lt"/>
                <a:ea typeface="+mn-ea"/>
                <a:cs typeface="+mn-cs"/>
              </a:rPr>
              <a:t>transitivity</a:t>
            </a:r>
            <a:r>
              <a:rPr lang="it-IT" sz="1200" b="0" i="0" u="none" strike="noStrike" kern="1200">
                <a:solidFill>
                  <a:schemeClr val="tx1"/>
                </a:solidFill>
                <a:effectLst/>
                <a:latin typeface="+mn-lt"/>
                <a:ea typeface="+mn-ea"/>
                <a:cs typeface="+mn-cs"/>
              </a:rPr>
              <a:t> or </a:t>
            </a:r>
            <a:r>
              <a:rPr lang="it-IT" sz="1200" b="1" i="0" u="none" strike="noStrike" kern="1200">
                <a:solidFill>
                  <a:schemeClr val="tx1"/>
                </a:solidFill>
                <a:effectLst/>
                <a:latin typeface="+mn-lt"/>
                <a:ea typeface="+mn-ea"/>
                <a:cs typeface="+mn-cs"/>
              </a:rPr>
              <a:t>clustering coefficient</a:t>
            </a:r>
            <a:r>
              <a:rPr lang="it-IT" sz="1200" b="0" i="0" u="none" strike="noStrike" kern="1200">
                <a:solidFill>
                  <a:schemeClr val="tx1"/>
                </a:solidFill>
                <a:effectLst/>
                <a:latin typeface="+mn-lt"/>
                <a:ea typeface="+mn-ea"/>
                <a:cs typeface="+mn-cs"/>
              </a:rPr>
              <a:t> of a network is a measure of the tendency of the nodes to cluster together. High transitivity means that the network contains communities or groups of nodes that are densely connected internally. Following an analogy from the social sciences, “the friends of my friends are my friends”. In biological networks, finding these communities is very important, because they can reflect functional modules and protein complexes (Figure 19).</a:t>
            </a:r>
          </a:p>
          <a:p>
            <a:endParaRPr lang="it-IT" sz="1200" b="0" i="0" u="none" strike="noStrike" kern="1200">
              <a:solidFill>
                <a:schemeClr val="tx1"/>
              </a:solidFill>
              <a:effectLst/>
              <a:latin typeface="+mn-lt"/>
              <a:ea typeface="+mn-ea"/>
              <a:cs typeface="+mn-cs"/>
            </a:endParaRPr>
          </a:p>
          <a:p>
            <a:r>
              <a:rPr lang="it-IT" sz="1200" b="1" i="0" u="none" strike="noStrike" kern="1200">
                <a:solidFill>
                  <a:schemeClr val="tx1"/>
                </a:solidFill>
                <a:effectLst/>
                <a:latin typeface="+mn-lt"/>
                <a:ea typeface="+mn-ea"/>
                <a:cs typeface="+mn-cs"/>
              </a:rPr>
              <a:t>Figure 19</a:t>
            </a:r>
            <a:r>
              <a:rPr lang="it-IT" sz="1200" b="0" i="0" u="none" strike="noStrike" kern="1200">
                <a:solidFill>
                  <a:schemeClr val="tx1"/>
                </a:solidFill>
                <a:effectLst/>
                <a:latin typeface="+mn-lt"/>
                <a:ea typeface="+mn-ea"/>
                <a:cs typeface="+mn-cs"/>
              </a:rPr>
              <a:t> Topological clusters reflecting biological function. Clusters are highlighted within dashed-line squares: I – Proteasomal machinery; II - translation-related protein cluster, containing several ribosomal proteins; III – energy production-related cluster, containing several mitochondrial ATPases. Image reproduced with permission of the authors of Hsia et al. Int J Mol Sci. 2015: 16. (</a:t>
            </a:r>
            <a:r>
              <a:rPr lang="it-IT" sz="1200" b="0" i="0" u="none" strike="noStrike" kern="1200">
                <a:solidFill>
                  <a:schemeClr val="tx1"/>
                </a:solidFill>
                <a:effectLst/>
                <a:latin typeface="+mn-lt"/>
                <a:ea typeface="+mn-ea"/>
                <a:cs typeface="+mn-cs"/>
                <a:hlinkClick r:id="rId3"/>
              </a:rPr>
              <a:t>7</a:t>
            </a:r>
            <a:r>
              <a:rPr lang="it-IT" sz="1200" b="0" i="0" u="none" strike="noStrike" kern="1200">
                <a:solidFill>
                  <a:schemeClr val="tx1"/>
                </a:solidFill>
                <a:effectLst/>
                <a:latin typeface="+mn-lt"/>
                <a:ea typeface="+mn-ea"/>
                <a:cs typeface="+mn-cs"/>
              </a:rPr>
              <a:t>).</a:t>
            </a:r>
          </a:p>
          <a:p>
            <a:r>
              <a:rPr lang="it-IT" sz="1200" b="0" i="0" u="none" strike="noStrike" kern="1200">
                <a:solidFill>
                  <a:schemeClr val="tx1"/>
                </a:solidFill>
                <a:effectLst/>
                <a:latin typeface="+mn-lt"/>
                <a:ea typeface="+mn-ea"/>
                <a:cs typeface="+mn-cs"/>
              </a:rPr>
              <a:t>A </a:t>
            </a:r>
            <a:r>
              <a:rPr lang="it-IT" sz="1200" b="1" i="0" u="none" strike="noStrike" kern="1200">
                <a:solidFill>
                  <a:schemeClr val="tx1"/>
                </a:solidFill>
                <a:effectLst/>
                <a:latin typeface="+mn-lt"/>
                <a:ea typeface="+mn-ea"/>
                <a:cs typeface="+mn-cs"/>
              </a:rPr>
              <a:t>module</a:t>
            </a:r>
            <a:r>
              <a:rPr lang="it-IT" sz="1200" b="0" i="0" u="none" strike="noStrike" kern="1200">
                <a:solidFill>
                  <a:schemeClr val="tx1"/>
                </a:solidFill>
                <a:effectLst/>
                <a:latin typeface="+mn-lt"/>
                <a:ea typeface="+mn-ea"/>
                <a:cs typeface="+mn-cs"/>
              </a:rPr>
              <a:t> is an exchangeable functional unit. They are self-contained components of a system with well-defined interfaces with other components. The defining feature of a module is that its intrinsic functional properties do not change when it is placed in a different context.  Modules help reduce the complexity of biological networks by giving us a set of reducible, functional units that can be studied as an integrated entity. Topological study of PPINs can help detect and define these modules.</a:t>
            </a:r>
          </a:p>
          <a:p>
            <a:r>
              <a:rPr lang="it-IT" sz="1200" b="1" i="0" u="none" strike="noStrike" kern="1200">
                <a:solidFill>
                  <a:schemeClr val="tx1"/>
                </a:solidFill>
                <a:effectLst/>
                <a:latin typeface="+mn-lt"/>
                <a:ea typeface="+mn-ea"/>
                <a:cs typeface="+mn-cs"/>
              </a:rPr>
              <a:t>Protein complexes</a:t>
            </a:r>
            <a:r>
              <a:rPr lang="it-IT" sz="1200" b="0" i="0" u="none" strike="noStrike" kern="1200">
                <a:solidFill>
                  <a:schemeClr val="tx1"/>
                </a:solidFill>
                <a:effectLst/>
                <a:latin typeface="+mn-lt"/>
                <a:ea typeface="+mn-ea"/>
                <a:cs typeface="+mn-cs"/>
              </a:rPr>
              <a:t> can be considered a type of module in which proteins are interacting with each other in a stable manner, maintaining a more or less fixed configuration in time and space. They represent multi-protein machineries with specific functions. A broader type of functional module does not require the proteins to be stably bound to each other as long as its intrinsic functional properties do not change when placed in another context.</a:t>
            </a:r>
          </a:p>
          <a:p>
            <a:r>
              <a:rPr lang="it-IT" sz="1200" b="0" i="0" u="none" strike="noStrike" kern="1200">
                <a:solidFill>
                  <a:schemeClr val="tx1"/>
                </a:solidFill>
                <a:effectLst/>
                <a:latin typeface="+mn-lt"/>
                <a:ea typeface="+mn-ea"/>
                <a:cs typeface="+mn-cs"/>
              </a:rPr>
              <a:t>The study of modules is also useful when defining </a:t>
            </a:r>
            <a:r>
              <a:rPr lang="it-IT" sz="1200" b="1" i="0" u="none" strike="noStrike" kern="1200">
                <a:solidFill>
                  <a:schemeClr val="tx1"/>
                </a:solidFill>
                <a:effectLst/>
                <a:latin typeface="+mn-lt"/>
                <a:ea typeface="+mn-ea"/>
                <a:cs typeface="+mn-cs"/>
              </a:rPr>
              <a:t>intermodular interactions</a:t>
            </a:r>
            <a:r>
              <a:rPr lang="it-IT" sz="1200" b="0" i="0" u="none" strike="noStrike" kern="1200">
                <a:solidFill>
                  <a:schemeClr val="tx1"/>
                </a:solidFill>
                <a:effectLst/>
                <a:latin typeface="+mn-lt"/>
                <a:ea typeface="+mn-ea"/>
                <a:cs typeface="+mn-cs"/>
              </a:rPr>
              <a:t> </a:t>
            </a:r>
            <a:r>
              <a:rPr lang="it-IT" sz="1200" b="1" i="0" u="none" strike="noStrike" kern="1200">
                <a:solidFill>
                  <a:schemeClr val="tx1"/>
                </a:solidFill>
                <a:effectLst/>
                <a:latin typeface="+mn-lt"/>
                <a:ea typeface="+mn-ea"/>
                <a:cs typeface="+mn-cs"/>
              </a:rPr>
              <a:t>and proteins</a:t>
            </a:r>
            <a:r>
              <a:rPr lang="it-IT" sz="1200" b="0" i="0" u="none" strike="noStrike" kern="1200">
                <a:solidFill>
                  <a:schemeClr val="tx1"/>
                </a:solidFill>
                <a:effectLst/>
                <a:latin typeface="+mn-lt"/>
                <a:ea typeface="+mn-ea"/>
                <a:cs typeface="+mn-cs"/>
              </a:rPr>
              <a:t>. These are the edges/nodes that link different communities within a network. They can act as switches or high-level modulators that, for example, mediate cross-talk between different complexes or pathways.</a:t>
            </a:r>
          </a:p>
          <a:p>
            <a:r>
              <a:rPr lang="it-IT" sz="1200" b="0" i="0" u="none" strike="noStrike" kern="1200">
                <a:solidFill>
                  <a:schemeClr val="tx1"/>
                </a:solidFill>
                <a:effectLst/>
                <a:latin typeface="+mn-lt"/>
                <a:ea typeface="+mn-ea"/>
                <a:cs typeface="+mn-cs"/>
              </a:rPr>
              <a:t>We will talk more in detail about the search for modules in PPINs in a further section. Now let’s talk about the main strategies that can be used to analyse PPINs.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23</a:t>
            </a:fld>
            <a:endParaRPr lang="it-IT"/>
          </a:p>
        </p:txBody>
      </p:sp>
    </p:spTree>
    <p:extLst>
      <p:ext uri="{BB962C8B-B14F-4D97-AF65-F5344CB8AC3E}">
        <p14:creationId xmlns:p14="http://schemas.microsoft.com/office/powerpoint/2010/main" val="2237343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hlinkClick r:id="rId3"/>
              </a:rPr>
              <a:t>Cytoscape</a:t>
            </a:r>
            <a:r>
              <a:rPr lang="it-IT" sz="1200" b="0" i="0" u="none" strike="noStrike" kern="1200">
                <a:solidFill>
                  <a:schemeClr val="tx1"/>
                </a:solidFill>
                <a:effectLst/>
                <a:latin typeface="+mn-lt"/>
                <a:ea typeface="+mn-ea"/>
                <a:cs typeface="+mn-cs"/>
              </a:rPr>
              <a:t> is one of the most popular network analysis tools. It is an open-source, Java-based, multi-platform desktop application that is widely used for network representation, integration and analysis. It was originally designed for the analysis of biological networks, which remains as its main application, but can also be used for general purpose network analysis.</a:t>
            </a:r>
          </a:p>
          <a:p>
            <a:r>
              <a:rPr lang="it-IT" sz="1200" b="1" i="0" u="none" strike="noStrike" kern="1200">
                <a:solidFill>
                  <a:schemeClr val="tx1"/>
                </a:solidFill>
                <a:effectLst/>
                <a:latin typeface="+mn-lt"/>
                <a:ea typeface="+mn-ea"/>
                <a:cs typeface="+mn-cs"/>
              </a:rPr>
              <a:t>Advantages</a:t>
            </a:r>
            <a:endParaRPr lang="it-IT" sz="1200" b="0" i="0" u="none" strike="noStrike" kern="1200">
              <a:solidFill>
                <a:schemeClr val="tx1"/>
              </a:solidFill>
              <a:effectLst/>
              <a:latin typeface="+mn-lt"/>
              <a:ea typeface="+mn-ea"/>
              <a:cs typeface="+mn-cs"/>
            </a:endParaRPr>
          </a:p>
          <a:p>
            <a:r>
              <a:rPr lang="it-IT" sz="1200" b="0" i="1" u="none" strike="noStrike" kern="1200">
                <a:solidFill>
                  <a:schemeClr val="tx1"/>
                </a:solidFill>
                <a:effectLst/>
                <a:latin typeface="+mn-lt"/>
                <a:ea typeface="+mn-ea"/>
                <a:cs typeface="+mn-cs"/>
              </a:rPr>
              <a:t>Cytoscape apps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One of the main reasons for its popularity is the large variety of apps (almost 300 at the time we wrote this course) that provide further, specific functionality to the core distribution of Cytoscape. This provides great flexibility, making the tool adaptable to multiple types of analysis in various domains of knowledge.</a:t>
            </a:r>
          </a:p>
          <a:p>
            <a:r>
              <a:rPr lang="it-IT" sz="1200" b="0" i="0" u="none" strike="noStrike" kern="1200">
                <a:solidFill>
                  <a:schemeClr val="tx1"/>
                </a:solidFill>
                <a:effectLst/>
                <a:latin typeface="+mn-lt"/>
                <a:ea typeface="+mn-ea"/>
                <a:cs typeface="+mn-cs"/>
              </a:rPr>
              <a:t>For PPI network analysis there are specific apps for community search, (for example </a:t>
            </a:r>
            <a:r>
              <a:rPr lang="it-IT" sz="1200" b="0" i="0" u="none" strike="noStrike" kern="1200">
                <a:solidFill>
                  <a:schemeClr val="tx1"/>
                </a:solidFill>
                <a:effectLst/>
                <a:latin typeface="+mn-lt"/>
                <a:ea typeface="+mn-ea"/>
                <a:cs typeface="+mn-cs"/>
                <a:hlinkClick r:id="rId4"/>
              </a:rPr>
              <a:t>MCODE</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5"/>
              </a:rPr>
              <a:t>clusterMaker2</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6"/>
              </a:rPr>
              <a:t>JActiveModules</a:t>
            </a:r>
            <a:r>
              <a:rPr lang="it-IT" sz="1200" b="0" i="0" u="none" strike="noStrike" kern="1200">
                <a:solidFill>
                  <a:schemeClr val="tx1"/>
                </a:solidFill>
                <a:effectLst/>
                <a:latin typeface="+mn-lt"/>
                <a:ea typeface="+mn-ea"/>
                <a:cs typeface="+mn-cs"/>
              </a:rPr>
              <a:t>) or to perform Gene Set Enrichment Analysis (</a:t>
            </a:r>
            <a:r>
              <a:rPr lang="it-IT" sz="1200" b="0" i="0" u="none" strike="noStrike" kern="1200">
                <a:solidFill>
                  <a:schemeClr val="tx1"/>
                </a:solidFill>
                <a:effectLst/>
                <a:latin typeface="+mn-lt"/>
                <a:ea typeface="+mn-ea"/>
                <a:cs typeface="+mn-cs"/>
                <a:hlinkClick r:id="rId7"/>
              </a:rPr>
              <a:t>BiNGO</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8"/>
              </a:rPr>
              <a:t>ClueGO</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9"/>
              </a:rPr>
              <a:t>EnrichmentMap</a:t>
            </a:r>
            <a:r>
              <a:rPr lang="it-IT" sz="1200" b="0" i="0" u="none" strike="noStrike" kern="1200">
                <a:solidFill>
                  <a:schemeClr val="tx1"/>
                </a:solidFill>
                <a:effectLst/>
                <a:latin typeface="+mn-lt"/>
                <a:ea typeface="+mn-ea"/>
                <a:cs typeface="+mn-cs"/>
              </a:rPr>
              <a:t>).</a:t>
            </a:r>
          </a:p>
          <a:p>
            <a:r>
              <a:rPr lang="it-IT" sz="1200" b="0" i="0" u="none" strike="noStrike" kern="1200">
                <a:solidFill>
                  <a:schemeClr val="tx1"/>
                </a:solidFill>
                <a:effectLst/>
                <a:latin typeface="+mn-lt"/>
                <a:ea typeface="+mn-ea"/>
                <a:cs typeface="+mn-cs"/>
              </a:rPr>
              <a:t>Some Cytoscape apps will only work with a specific version of the core distribution of Cytoscape. It is important to check that you have the right version for the type of analysis you need to run.</a:t>
            </a:r>
          </a:p>
          <a:p>
            <a:r>
              <a:rPr lang="it-IT" sz="1200" b="0" i="1" u="none" strike="noStrike" kern="1200">
                <a:solidFill>
                  <a:schemeClr val="tx1"/>
                </a:solidFill>
                <a:effectLst/>
                <a:latin typeface="+mn-lt"/>
                <a:ea typeface="+mn-ea"/>
                <a:cs typeface="+mn-cs"/>
              </a:rPr>
              <a:t>Automation</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Cytoscape tasks can be automated through command-line arguments, although the number of features you can access this way is still limited.</a:t>
            </a:r>
          </a:p>
          <a:p>
            <a:r>
              <a:rPr lang="it-IT" sz="1200" b="1" i="0" u="none" strike="noStrike" kern="1200">
                <a:solidFill>
                  <a:schemeClr val="tx1"/>
                </a:solidFill>
                <a:effectLst/>
                <a:latin typeface="+mn-lt"/>
                <a:ea typeface="+mn-ea"/>
                <a:cs typeface="+mn-cs"/>
              </a:rPr>
              <a:t>Limitations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It is quite demanding in terms of computing resources when it comes to large-scale networks and it reaches a limit of what it can handle once networks become too large (hundreds of thousands of nodes and edges).</a:t>
            </a:r>
          </a:p>
          <a:p>
            <a:r>
              <a:rPr lang="it-IT" sz="1200" b="1" i="0" u="none" strike="noStrike" kern="1200">
                <a:solidFill>
                  <a:schemeClr val="tx1"/>
                </a:solidFill>
                <a:effectLst/>
                <a:latin typeface="+mn-lt"/>
                <a:ea typeface="+mn-ea"/>
                <a:cs typeface="+mn-cs"/>
              </a:rPr>
              <a:t>Non-programmatic options for large networks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A non-programmatic option for handling large networks is </a:t>
            </a:r>
            <a:r>
              <a:rPr lang="it-IT" sz="1200" b="0" i="0" u="none" strike="noStrike" kern="1200">
                <a:solidFill>
                  <a:schemeClr val="tx1"/>
                </a:solidFill>
                <a:effectLst/>
                <a:latin typeface="+mn-lt"/>
                <a:ea typeface="+mn-ea"/>
                <a:cs typeface="+mn-cs"/>
                <a:hlinkClick r:id="rId10"/>
              </a:rPr>
              <a:t>Gephi</a:t>
            </a:r>
            <a:r>
              <a:rPr lang="it-IT" sz="1200" b="0" i="0" u="none" strike="noStrike" kern="1200">
                <a:solidFill>
                  <a:schemeClr val="tx1"/>
                </a:solidFill>
                <a:effectLst/>
                <a:latin typeface="+mn-lt"/>
                <a:ea typeface="+mn-ea"/>
                <a:cs typeface="+mn-cs"/>
              </a:rPr>
              <a:t>. Gephi is capable of dealing with hundreds of thousands of nodes, and millions of edges, albeit processing and especially drawing of such nets requires massive computer power.</a:t>
            </a:r>
          </a:p>
          <a:p>
            <a:r>
              <a:rPr lang="it-IT" sz="1200" b="1" i="0" u="none" strike="noStrike" kern="1200">
                <a:solidFill>
                  <a:schemeClr val="tx1"/>
                </a:solidFill>
                <a:effectLst/>
                <a:latin typeface="+mn-lt"/>
                <a:ea typeface="+mn-ea"/>
                <a:cs typeface="+mn-cs"/>
              </a:rPr>
              <a:t>Figure 22 </a:t>
            </a:r>
            <a:r>
              <a:rPr lang="it-IT" sz="1200" b="0" i="0" u="none" strike="noStrike" kern="1200">
                <a:solidFill>
                  <a:schemeClr val="tx1"/>
                </a:solidFill>
                <a:effectLst/>
                <a:latin typeface="+mn-lt"/>
                <a:ea typeface="+mn-ea"/>
                <a:cs typeface="+mn-cs"/>
              </a:rPr>
              <a:t>Gephi is a non-programmatic tool for analysing large networks.</a:t>
            </a:r>
          </a:p>
          <a:p>
            <a:r>
              <a:rPr lang="it-IT" sz="1200" b="0" i="0" u="none" strike="noStrike" kern="1200">
                <a:solidFill>
                  <a:schemeClr val="tx1"/>
                </a:solidFill>
                <a:effectLst/>
                <a:latin typeface="+mn-lt"/>
                <a:ea typeface="+mn-ea"/>
                <a:cs typeface="+mn-cs"/>
              </a:rPr>
              <a:t>The benefits of Gephi are that it is open source, multi-platform, and has a wide range of advanced network-related algorithms (often not found anywhere else) in the form of plugins. The one disadvantage is the lack of any capability for processing specifically biological information. It is a general network tool, and should be treated as such and used for enumerating, statistics, and visualisation.</a:t>
            </a:r>
          </a:p>
          <a:p>
            <a:r>
              <a:rPr lang="it-IT" sz="1200" b="1" i="0" u="none" strike="noStrike" kern="1200">
                <a:solidFill>
                  <a:schemeClr val="tx1"/>
                </a:solidFill>
                <a:effectLst/>
                <a:latin typeface="+mn-lt"/>
                <a:ea typeface="+mn-ea"/>
                <a:cs typeface="+mn-cs"/>
              </a:rPr>
              <a:t>Programmatic solutions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Programmatic solutions for large scale network analysis include packages such as </a:t>
            </a:r>
            <a:r>
              <a:rPr lang="it-IT" sz="1200" b="0" i="0" u="none" strike="noStrike" kern="1200">
                <a:solidFill>
                  <a:schemeClr val="tx1"/>
                </a:solidFill>
                <a:effectLst/>
                <a:latin typeface="+mn-lt"/>
                <a:ea typeface="+mn-ea"/>
                <a:cs typeface="+mn-cs"/>
                <a:hlinkClick r:id="rId11"/>
              </a:rPr>
              <a:t>igraph</a:t>
            </a:r>
            <a:r>
              <a:rPr lang="it-IT" sz="1200" b="0" i="0" u="none" strike="noStrike" kern="1200">
                <a:solidFill>
                  <a:schemeClr val="tx1"/>
                </a:solidFill>
                <a:effectLst/>
                <a:latin typeface="+mn-lt"/>
                <a:ea typeface="+mn-ea"/>
                <a:cs typeface="+mn-cs"/>
              </a:rPr>
              <a:t> (for R, Python and C) or </a:t>
            </a:r>
            <a:r>
              <a:rPr lang="it-IT" sz="1200" b="0" i="0" u="none" strike="noStrike" kern="1200">
                <a:solidFill>
                  <a:schemeClr val="tx1"/>
                </a:solidFill>
                <a:effectLst/>
                <a:latin typeface="+mn-lt"/>
                <a:ea typeface="+mn-ea"/>
                <a:cs typeface="+mn-cs"/>
                <a:hlinkClick r:id="rId12"/>
              </a:rPr>
              <a:t>NetworkX</a:t>
            </a:r>
            <a:r>
              <a:rPr lang="it-IT" sz="1200" b="0" i="0" u="none" strike="noStrike" kern="1200">
                <a:solidFill>
                  <a:schemeClr val="tx1"/>
                </a:solidFill>
                <a:effectLst/>
                <a:latin typeface="+mn-lt"/>
                <a:ea typeface="+mn-ea"/>
                <a:cs typeface="+mn-cs"/>
              </a:rPr>
              <a:t> (for Python). These are scripting packages that have much lower demand on your computer resources and are more amenable for automated tasks. This means they can be easily implemented as part of larger bioinformatics analysis pipelines. For example, the R implementation of igraph is often used hand-in-hand with other biostatistics packages available through this language.</a:t>
            </a:r>
          </a:p>
          <a:p>
            <a:r>
              <a:rPr lang="it-IT" sz="1200" b="0" i="0" u="none" strike="noStrike" kern="1200">
                <a:solidFill>
                  <a:schemeClr val="tx1"/>
                </a:solidFill>
                <a:effectLst/>
                <a:latin typeface="+mn-lt"/>
                <a:ea typeface="+mn-ea"/>
                <a:cs typeface="+mn-cs"/>
              </a:rPr>
              <a:t> </a:t>
            </a:r>
          </a:p>
          <a:p>
            <a:r>
              <a:rPr lang="it-IT" sz="1200" b="1" i="0" u="none" strike="noStrike" kern="1200">
                <a:solidFill>
                  <a:schemeClr val="tx1"/>
                </a:solidFill>
                <a:effectLst/>
                <a:latin typeface="+mn-lt"/>
                <a:ea typeface="+mn-ea"/>
                <a:cs typeface="+mn-cs"/>
              </a:rPr>
              <a:t>Figure 23 </a:t>
            </a:r>
            <a:r>
              <a:rPr lang="it-IT" sz="1200" b="0" i="0" u="none" strike="noStrike" kern="1200">
                <a:solidFill>
                  <a:schemeClr val="tx1"/>
                </a:solidFill>
                <a:effectLst/>
                <a:latin typeface="+mn-lt"/>
                <a:ea typeface="+mn-ea"/>
                <a:cs typeface="+mn-cs"/>
              </a:rPr>
              <a:t>igraph and NetworkX are programmatic solutions for large scale network analysis.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25</a:t>
            </a:fld>
            <a:endParaRPr lang="it-IT"/>
          </a:p>
        </p:txBody>
      </p:sp>
    </p:spTree>
    <p:extLst>
      <p:ext uri="{BB962C8B-B14F-4D97-AF65-F5344CB8AC3E}">
        <p14:creationId xmlns:p14="http://schemas.microsoft.com/office/powerpoint/2010/main" val="20118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The first step in performing PPIN analysis is, of course, to build a network. There are different sources of PPI data (Figure 24) that can be used to do this and it is important to be aware of their advantages and disadvantages.</a:t>
            </a:r>
          </a:p>
          <a:p>
            <a:r>
              <a:rPr lang="it-IT" sz="1200" b="0" i="0" u="none" strike="noStrike" kern="1200">
                <a:solidFill>
                  <a:schemeClr val="tx1"/>
                </a:solidFill>
                <a:effectLst/>
                <a:latin typeface="+mn-lt"/>
                <a:ea typeface="+mn-ea"/>
                <a:cs typeface="+mn-cs"/>
              </a:rPr>
              <a:t>Essentially, you can obtain PPI data from:</a:t>
            </a:r>
          </a:p>
          <a:p>
            <a:r>
              <a:rPr lang="it-IT" sz="1200" b="1" i="0" u="none" strike="noStrike" kern="1200">
                <a:solidFill>
                  <a:schemeClr val="tx1"/>
                </a:solidFill>
                <a:effectLst/>
                <a:latin typeface="+mn-lt"/>
                <a:ea typeface="+mn-ea"/>
                <a:cs typeface="+mn-cs"/>
              </a:rPr>
              <a:t>Your own experimental work,</a:t>
            </a:r>
            <a:r>
              <a:rPr lang="it-IT" sz="1200" b="0" i="0" u="none" strike="noStrike" kern="1200">
                <a:solidFill>
                  <a:schemeClr val="tx1"/>
                </a:solidFill>
                <a:effectLst/>
                <a:latin typeface="+mn-lt"/>
                <a:ea typeface="+mn-ea"/>
                <a:cs typeface="+mn-cs"/>
              </a:rPr>
              <a:t> where you can choose how the data is represented and stored.</a:t>
            </a:r>
          </a:p>
          <a:p>
            <a:r>
              <a:rPr lang="it-IT" sz="1200" b="1" i="0" u="none" strike="noStrike" kern="1200">
                <a:solidFill>
                  <a:schemeClr val="tx1"/>
                </a:solidFill>
                <a:effectLst/>
                <a:latin typeface="+mn-lt"/>
                <a:ea typeface="+mn-ea"/>
                <a:cs typeface="+mn-cs"/>
              </a:rPr>
              <a:t>A primary PPI database.</a:t>
            </a:r>
            <a:r>
              <a:rPr lang="it-IT" sz="1200" b="0" i="0" u="none" strike="noStrike" kern="1200">
                <a:solidFill>
                  <a:schemeClr val="tx1"/>
                </a:solidFill>
                <a:effectLst/>
                <a:latin typeface="+mn-lt"/>
                <a:ea typeface="+mn-ea"/>
                <a:cs typeface="+mn-cs"/>
              </a:rPr>
              <a:t> These databases extract PPIs from the experimental evidence reported in the literature using a manual curation process. They are the primary providers of PPI data and they can represent a great deal of detail about interactions, depending on the database. </a:t>
            </a:r>
          </a:p>
          <a:p>
            <a:r>
              <a:rPr lang="it-IT" sz="1200" b="1" i="0" u="none" strike="noStrike" kern="1200">
                <a:solidFill>
                  <a:schemeClr val="tx1"/>
                </a:solidFill>
                <a:effectLst/>
                <a:latin typeface="+mn-lt"/>
                <a:ea typeface="+mn-ea"/>
                <a:cs typeface="+mn-cs"/>
              </a:rPr>
              <a:t>A metadatabase or a predictive database.</a:t>
            </a:r>
            <a:r>
              <a:rPr lang="it-IT" sz="1200" b="0" i="0" u="none" strike="noStrike" kern="1200">
                <a:solidFill>
                  <a:schemeClr val="tx1"/>
                </a:solidFill>
                <a:effectLst/>
                <a:latin typeface="+mn-lt"/>
                <a:ea typeface="+mn-ea"/>
                <a:cs typeface="+mn-cs"/>
              </a:rPr>
              <a:t> These resources bring together the information provided by different primary databases and provide a unified representation of the data to the user. Predictive databases go beyond that and use the experimentally produced datasets to computationally predict interactions in unexplored areas of the </a:t>
            </a:r>
            <a:r>
              <a:rPr lang="it-IT" sz="1200" b="0" i="0" u="none" strike="noStrike" kern="1200">
                <a:solidFill>
                  <a:schemeClr val="tx1"/>
                </a:solidFill>
                <a:effectLst/>
                <a:latin typeface="+mn-lt"/>
                <a:ea typeface="+mn-ea"/>
                <a:cs typeface="+mn-cs"/>
                <a:hlinkClick r:id="rId3"/>
              </a:rPr>
              <a:t>interactome</a:t>
            </a:r>
            <a:r>
              <a:rPr lang="it-IT" sz="1200" b="0" i="0" u="none" strike="noStrike" kern="1200">
                <a:solidFill>
                  <a:schemeClr val="tx1"/>
                </a:solidFill>
                <a:effectLst/>
                <a:latin typeface="+mn-lt"/>
                <a:ea typeface="+mn-ea"/>
                <a:cs typeface="+mn-cs"/>
              </a:rPr>
              <a:t>. Predictive databases provide a way of broadening or refining the space of experimentally derived interactions, but the datasets produced are noisier than those from other sources.</a:t>
            </a:r>
          </a:p>
          <a:p>
            <a:br>
              <a:rPr lang="it-IT"/>
            </a:br>
            <a:r>
              <a:rPr lang="it-IT" sz="1200" b="0" i="0" u="none" strike="noStrike" kern="1200">
                <a:solidFill>
                  <a:schemeClr val="tx1"/>
                </a:solidFill>
                <a:effectLst/>
                <a:latin typeface="+mn-lt"/>
                <a:ea typeface="+mn-ea"/>
                <a:cs typeface="+mn-cs"/>
              </a:rPr>
              <a:t>It will often be necessary to integrate PPI data from multiple sources as no database has a full representation of all the PPI evidence available. This creates some interesting challenges because different databases use different identifiers and contain different types of data.</a:t>
            </a:r>
          </a:p>
          <a:p>
            <a:r>
              <a:rPr lang="it-IT" sz="1200" b="0" i="0" u="none" strike="noStrike" kern="1200">
                <a:solidFill>
                  <a:schemeClr val="tx1"/>
                </a:solidFill>
                <a:effectLst/>
                <a:latin typeface="+mn-lt"/>
                <a:ea typeface="+mn-ea"/>
                <a:cs typeface="+mn-cs"/>
              </a:rPr>
              <a:t>In order to avoid redundancies and inconsistencies, it is important to understand the differences between the different databases in terms of:</a:t>
            </a:r>
          </a:p>
          <a:p>
            <a:r>
              <a:rPr lang="it-IT" sz="1200" b="0" i="0" u="none" strike="noStrike" kern="1200">
                <a:solidFill>
                  <a:schemeClr val="tx1"/>
                </a:solidFill>
                <a:effectLst/>
                <a:latin typeface="+mn-lt"/>
                <a:ea typeface="+mn-ea"/>
                <a:cs typeface="+mn-cs"/>
              </a:rPr>
              <a:t>i) The type of data and </a:t>
            </a:r>
            <a:r>
              <a:rPr lang="it-IT" sz="1200" b="0" i="0" u="none" strike="noStrike" kern="1200">
                <a:solidFill>
                  <a:schemeClr val="tx1"/>
                </a:solidFill>
                <a:effectLst/>
                <a:latin typeface="+mn-lt"/>
                <a:ea typeface="+mn-ea"/>
                <a:cs typeface="+mn-cs"/>
                <a:hlinkClick r:id="rId4"/>
              </a:rPr>
              <a:t>metadata</a:t>
            </a:r>
            <a:r>
              <a:rPr lang="it-IT" sz="1200" b="0" i="0" u="none" strike="noStrike" kern="1200">
                <a:solidFill>
                  <a:schemeClr val="tx1"/>
                </a:solidFill>
                <a:effectLst/>
                <a:latin typeface="+mn-lt"/>
                <a:ea typeface="+mn-ea"/>
                <a:cs typeface="+mn-cs"/>
              </a:rPr>
              <a:t> they include. For example, some databases will give you only experimentally-derived data and others will also include predictions. Similarly, the level of detail given about the experimental setup varies between databases. </a:t>
            </a:r>
          </a:p>
          <a:p>
            <a:r>
              <a:rPr lang="it-IT" sz="1200" b="0" i="0" u="none" strike="noStrike" kern="1200">
                <a:solidFill>
                  <a:schemeClr val="tx1"/>
                </a:solidFill>
                <a:effectLst/>
                <a:latin typeface="+mn-lt"/>
                <a:ea typeface="+mn-ea"/>
                <a:cs typeface="+mn-cs"/>
              </a:rPr>
              <a:t>ii) The identifiers used by the database. Different databases make different choices in this regard, so sometimes you may have to map different types of identifiers for data integration.</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26</a:t>
            </a:fld>
            <a:endParaRPr lang="it-IT"/>
          </a:p>
        </p:txBody>
      </p:sp>
    </p:spTree>
    <p:extLst>
      <p:ext uri="{BB962C8B-B14F-4D97-AF65-F5344CB8AC3E}">
        <p14:creationId xmlns:p14="http://schemas.microsoft.com/office/powerpoint/2010/main" val="62175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An important concern in network analysis is whether the interaction network can be trusted to represent a “real” biological interaction. Given the noise inherent in current interactome information, it is important to be stringent when evaluating the protein-protein interaction data we use in our analysis. It is important to take into account that interactome coverage is also incomplete and patchy, so we will not always have the luxury of filtering out less reliable evidence.</a:t>
            </a:r>
          </a:p>
          <a:p>
            <a:r>
              <a:rPr lang="it-IT" sz="1200" b="0" i="0" u="none" strike="noStrike" kern="1200">
                <a:solidFill>
                  <a:schemeClr val="tx1"/>
                </a:solidFill>
                <a:effectLst/>
                <a:latin typeface="+mn-lt"/>
                <a:ea typeface="+mn-ea"/>
                <a:cs typeface="+mn-cs"/>
              </a:rPr>
              <a:t>There are many different methods for ascertaining reliability and giving a measure of confidence. Some strategies make use of:</a:t>
            </a:r>
          </a:p>
          <a:p>
            <a:r>
              <a:rPr lang="it-IT" sz="1200" b="1" i="0" u="none" strike="noStrike" kern="1200">
                <a:solidFill>
                  <a:schemeClr val="tx1"/>
                </a:solidFill>
                <a:effectLst/>
                <a:latin typeface="+mn-lt"/>
                <a:ea typeface="+mn-ea"/>
                <a:cs typeface="+mn-cs"/>
              </a:rPr>
              <a:t>Contextual biological information</a:t>
            </a:r>
            <a:r>
              <a:rPr lang="it-IT" sz="1200" b="0" i="0" u="none" strike="noStrike" kern="1200">
                <a:solidFill>
                  <a:schemeClr val="tx1"/>
                </a:solidFill>
                <a:effectLst/>
                <a:latin typeface="+mn-lt"/>
                <a:ea typeface="+mn-ea"/>
                <a:cs typeface="+mn-cs"/>
              </a:rPr>
              <a:t> regarding the proteins or molecules involved in the interaction. For example, overlapping co-expression patterns (</a:t>
            </a:r>
            <a:r>
              <a:rPr lang="it-IT" sz="1200" b="0" i="0" u="none" strike="noStrike" kern="1200">
                <a:solidFill>
                  <a:schemeClr val="tx1"/>
                </a:solidFill>
                <a:effectLst/>
                <a:latin typeface="+mn-lt"/>
                <a:ea typeface="+mn-ea"/>
                <a:cs typeface="+mn-cs"/>
                <a:hlinkClick r:id="rId3"/>
              </a:rPr>
              <a:t>8</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3"/>
              </a:rPr>
              <a:t>9</a:t>
            </a:r>
            <a:r>
              <a:rPr lang="it-IT" sz="1200" b="0" i="0" u="none" strike="noStrike" kern="1200">
                <a:solidFill>
                  <a:schemeClr val="tx1"/>
                </a:solidFill>
                <a:effectLst/>
                <a:latin typeface="+mn-lt"/>
                <a:ea typeface="+mn-ea"/>
                <a:cs typeface="+mn-cs"/>
              </a:rPr>
              <a:t>).</a:t>
            </a:r>
          </a:p>
          <a:p>
            <a:r>
              <a:rPr lang="it-IT" sz="1200" b="1" i="0" u="none" strike="noStrike" kern="1200">
                <a:solidFill>
                  <a:schemeClr val="tx1"/>
                </a:solidFill>
                <a:effectLst/>
                <a:latin typeface="+mn-lt"/>
                <a:ea typeface="+mn-ea"/>
                <a:cs typeface="+mn-cs"/>
              </a:rPr>
              <a:t>Count how many times a given interaction has been reported in the literature</a:t>
            </a:r>
            <a:r>
              <a:rPr lang="it-IT" sz="1200" b="0" i="0" u="none" strike="noStrike" kern="1200">
                <a:solidFill>
                  <a:schemeClr val="tx1"/>
                </a:solidFill>
                <a:effectLst/>
                <a:latin typeface="+mn-lt"/>
                <a:ea typeface="+mn-ea"/>
                <a:cs typeface="+mn-cs"/>
              </a:rPr>
              <a:t>, as a measure of experimental orthogonal validation. This is a popular and straightforward approach and there are more elaborate variations of this strategy, such as MIscore (see boxed text).</a:t>
            </a:r>
          </a:p>
          <a:p>
            <a:r>
              <a:rPr lang="it-IT" sz="1200" b="1" i="0" u="none" strike="noStrike" kern="1200">
                <a:solidFill>
                  <a:schemeClr val="tx1"/>
                </a:solidFill>
                <a:effectLst/>
                <a:latin typeface="+mn-lt"/>
                <a:ea typeface="+mn-ea"/>
                <a:cs typeface="+mn-cs"/>
              </a:rPr>
              <a:t>Aggregated methods</a:t>
            </a:r>
            <a:r>
              <a:rPr lang="it-IT" sz="1200" b="0" i="0" u="none" strike="noStrike" kern="1200">
                <a:solidFill>
                  <a:schemeClr val="tx1"/>
                </a:solidFill>
                <a:effectLst/>
                <a:latin typeface="+mn-lt"/>
                <a:ea typeface="+mn-ea"/>
                <a:cs typeface="+mn-cs"/>
              </a:rPr>
              <a:t> that use a number of different strategies and integrate them in a single score, such as </a:t>
            </a:r>
            <a:r>
              <a:rPr lang="it-IT" sz="1200" b="0" i="0" u="none" strike="noStrike" kern="1200">
                <a:solidFill>
                  <a:schemeClr val="tx1"/>
                </a:solidFill>
                <a:effectLst/>
                <a:latin typeface="+mn-lt"/>
                <a:ea typeface="+mn-ea"/>
                <a:cs typeface="+mn-cs"/>
                <a:hlinkClick r:id="rId4"/>
              </a:rPr>
              <a:t>INTscore</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3"/>
              </a:rPr>
              <a:t>10</a:t>
            </a:r>
            <a:r>
              <a:rPr lang="it-IT" sz="1200" b="0" i="0" u="none" strike="noStrike" kern="1200">
                <a:solidFill>
                  <a:schemeClr val="tx1"/>
                </a:solidFill>
                <a:effectLst/>
                <a:latin typeface="+mn-lt"/>
                <a:ea typeface="+mn-ea"/>
                <a:cs typeface="+mn-cs"/>
              </a:rPr>
              <a:t>).</a:t>
            </a:r>
          </a:p>
          <a:p>
            <a:endParaRPr lang="it-IT"/>
          </a:p>
          <a:p>
            <a:r>
              <a:rPr lang="it-IT" sz="1200" b="1" i="0" u="none" strike="noStrike" kern="1200">
                <a:solidFill>
                  <a:schemeClr val="tx1"/>
                </a:solidFill>
                <a:effectLst/>
                <a:latin typeface="+mn-lt"/>
                <a:ea typeface="+mn-ea"/>
                <a:cs typeface="+mn-cs"/>
              </a:rPr>
              <a:t>The MIscore method </a:t>
            </a:r>
          </a:p>
          <a:p>
            <a:r>
              <a:rPr lang="it-IT" sz="1200" b="0" i="0" u="none" strike="noStrike" kern="1200">
                <a:solidFill>
                  <a:schemeClr val="tx1"/>
                </a:solidFill>
                <a:effectLst/>
                <a:latin typeface="+mn-lt"/>
                <a:ea typeface="+mn-ea"/>
                <a:cs typeface="+mn-cs"/>
              </a:rPr>
              <a:t>MIscore is a method for assessing the reliability of protein-protein interaction data based on the use of standards (</a:t>
            </a:r>
            <a:r>
              <a:rPr lang="it-IT" sz="1200" b="0" i="0" u="none" strike="noStrike" kern="1200">
                <a:solidFill>
                  <a:schemeClr val="tx1"/>
                </a:solidFill>
                <a:effectLst/>
                <a:latin typeface="+mn-lt"/>
                <a:ea typeface="+mn-ea"/>
                <a:cs typeface="+mn-cs"/>
                <a:hlinkClick r:id="rId3"/>
              </a:rPr>
              <a:t>11</a:t>
            </a:r>
            <a:r>
              <a:rPr lang="it-IT" sz="1200" b="0" i="0" u="none" strike="noStrike" kern="1200">
                <a:solidFill>
                  <a:schemeClr val="tx1"/>
                </a:solidFill>
                <a:effectLst/>
                <a:latin typeface="+mn-lt"/>
                <a:ea typeface="+mn-ea"/>
                <a:cs typeface="+mn-cs"/>
              </a:rPr>
              <a:t>). MIscore gives an estimation of confidence weighting on all available evidence for an interacting pair of proteins. The method allows weighting of evidence provided by different sources, provided the data is represented following the standards created by the IMEx consortium.</a:t>
            </a:r>
          </a:p>
          <a:p>
            <a:r>
              <a:rPr lang="it-IT" sz="1200" b="0" i="0" u="none" strike="noStrike" kern="1200">
                <a:solidFill>
                  <a:schemeClr val="tx1"/>
                </a:solidFill>
                <a:effectLst/>
                <a:latin typeface="+mn-lt"/>
                <a:ea typeface="+mn-ea"/>
                <a:cs typeface="+mn-cs"/>
              </a:rPr>
              <a:t>As shown in Figure 25, the method weights the:</a:t>
            </a:r>
          </a:p>
          <a:p>
            <a:r>
              <a:rPr lang="it-IT" sz="1200" b="0" i="0" u="none" strike="noStrike" kern="1200">
                <a:solidFill>
                  <a:schemeClr val="tx1"/>
                </a:solidFill>
                <a:effectLst/>
                <a:latin typeface="+mn-lt"/>
                <a:ea typeface="+mn-ea"/>
                <a:cs typeface="+mn-cs"/>
              </a:rPr>
              <a:t>number of publications;</a:t>
            </a:r>
          </a:p>
          <a:p>
            <a:r>
              <a:rPr lang="it-IT" sz="1200" b="0" i="0" u="none" strike="noStrike" kern="1200">
                <a:solidFill>
                  <a:schemeClr val="tx1"/>
                </a:solidFill>
                <a:effectLst/>
                <a:latin typeface="+mn-lt"/>
                <a:ea typeface="+mn-ea"/>
                <a:cs typeface="+mn-cs"/>
              </a:rPr>
              <a:t>detection method;</a:t>
            </a:r>
          </a:p>
          <a:p>
            <a:r>
              <a:rPr lang="it-IT" sz="1200" b="0" i="0" u="none" strike="noStrike" kern="1200">
                <a:solidFill>
                  <a:schemeClr val="tx1"/>
                </a:solidFill>
                <a:effectLst/>
                <a:latin typeface="+mn-lt"/>
                <a:ea typeface="+mn-ea"/>
                <a:cs typeface="+mn-cs"/>
              </a:rPr>
              <a:t>interaction evidence type.</a:t>
            </a:r>
          </a:p>
          <a:p>
            <a:r>
              <a:rPr lang="it-IT" sz="1200" b="0" i="0" u="none" strike="noStrike" kern="1200">
                <a:solidFill>
                  <a:schemeClr val="tx1"/>
                </a:solidFill>
                <a:effectLst/>
                <a:latin typeface="+mn-lt"/>
                <a:ea typeface="+mn-ea"/>
                <a:cs typeface="+mn-cs"/>
              </a:rPr>
              <a:t>Different interaction detection methods and interaction types have different weights, assigned by a group of expert curators. These parameters are aggregated for each interacting pair and then normalised, giving a quantitative measure of how much experimental evidence there is behind a given interaction.</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27</a:t>
            </a:fld>
            <a:endParaRPr lang="it-IT"/>
          </a:p>
        </p:txBody>
      </p:sp>
    </p:spTree>
    <p:extLst>
      <p:ext uri="{BB962C8B-B14F-4D97-AF65-F5344CB8AC3E}">
        <p14:creationId xmlns:p14="http://schemas.microsoft.com/office/powerpoint/2010/main" val="2083191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Analysing the topological features of a network is a useful way of identifying relevant participants and substructures that may be of biological significance. There are many different strategies that can be used to do this (Figure 26). In this section we focus on </a:t>
            </a:r>
            <a:r>
              <a:rPr lang="it-IT" sz="1200" b="1" i="0" u="none" strike="noStrike" kern="1200">
                <a:solidFill>
                  <a:schemeClr val="tx1"/>
                </a:solidFill>
                <a:effectLst/>
                <a:latin typeface="+mn-lt"/>
                <a:ea typeface="+mn-ea"/>
                <a:cs typeface="+mn-cs"/>
              </a:rPr>
              <a:t>centrality analysis</a:t>
            </a:r>
            <a:r>
              <a:rPr lang="it-IT" sz="1200" b="0" i="0" u="none" strike="noStrike" kern="1200">
                <a:solidFill>
                  <a:schemeClr val="tx1"/>
                </a:solidFill>
                <a:effectLst/>
                <a:latin typeface="+mn-lt"/>
                <a:ea typeface="+mn-ea"/>
                <a:cs typeface="+mn-cs"/>
              </a:rPr>
              <a:t> and </a:t>
            </a:r>
            <a:r>
              <a:rPr lang="it-IT" sz="1200" b="1" i="0" u="none" strike="noStrike" kern="1200">
                <a:solidFill>
                  <a:schemeClr val="tx1"/>
                </a:solidFill>
                <a:effectLst/>
                <a:latin typeface="+mn-lt"/>
                <a:ea typeface="+mn-ea"/>
                <a:cs typeface="+mn-cs"/>
              </a:rPr>
              <a:t>topological clustering</a:t>
            </a:r>
            <a:r>
              <a:rPr lang="it-IT" sz="1200" b="0" i="0" u="none" strike="noStrike" kern="1200">
                <a:solidFill>
                  <a:schemeClr val="tx1"/>
                </a:solidFill>
                <a:effectLst/>
                <a:latin typeface="+mn-lt"/>
                <a:ea typeface="+mn-ea"/>
                <a:cs typeface="+mn-cs"/>
              </a:rPr>
              <a:t>, although there are other strategies such as the search for shortest paths or motifs that are more often applied to networks with directionality and will not be covered here.</a:t>
            </a:r>
          </a:p>
          <a:p>
            <a:endParaRPr lang="it-IT"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BFE8A8-F9B7-EA48-8ECA-9DD8579EE8BF}" type="slidenum">
              <a:rPr lang="it-IT"/>
              <a:t>28</a:t>
            </a:fld>
            <a:endParaRPr lang="it-IT"/>
          </a:p>
        </p:txBody>
      </p:sp>
    </p:spTree>
    <p:extLst>
      <p:ext uri="{BB962C8B-B14F-4D97-AF65-F5344CB8AC3E}">
        <p14:creationId xmlns:p14="http://schemas.microsoft.com/office/powerpoint/2010/main" val="298049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Centrality gives an estimation on how important a node or edge is for the connectivity or the information flow of the network (Figure 27). It is a useful parameter in signalling networks and it is often used when trying to find drug targets.</a:t>
            </a:r>
          </a:p>
          <a:p>
            <a:r>
              <a:rPr lang="it-IT" sz="1200" b="0" i="0" u="none" strike="noStrike" kern="1200">
                <a:solidFill>
                  <a:schemeClr val="tx1"/>
                </a:solidFill>
                <a:effectLst/>
                <a:latin typeface="+mn-lt"/>
                <a:ea typeface="+mn-ea"/>
                <a:cs typeface="+mn-cs"/>
              </a:rPr>
              <a:t>Centrality analysis in PPINs usually aims to answer the following question:</a:t>
            </a:r>
          </a:p>
          <a:p>
            <a:r>
              <a:rPr lang="it-IT" sz="1200" b="0" i="1" u="none" strike="noStrike" kern="1200">
                <a:solidFill>
                  <a:schemeClr val="tx1"/>
                </a:solidFill>
                <a:effectLst/>
                <a:latin typeface="+mn-lt"/>
                <a:ea typeface="+mn-ea"/>
                <a:cs typeface="+mn-cs"/>
              </a:rPr>
              <a:t>Which protein is the most important and why?</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Edge centrality can also be analysed, but this is less common and the concepts can easily be translated from the node-based centralities, so we will focus on the latter in this section.</a:t>
            </a:r>
          </a:p>
          <a:p>
            <a:endParaRPr lang="it-IT"/>
          </a:p>
          <a:p>
            <a:r>
              <a:rPr lang="it-IT" sz="1200" b="1" i="0" u="none" strike="noStrike" kern="1200">
                <a:solidFill>
                  <a:schemeClr val="tx1"/>
                </a:solidFill>
                <a:effectLst/>
                <a:latin typeface="+mn-lt"/>
                <a:ea typeface="+mn-ea"/>
                <a:cs typeface="+mn-cs"/>
              </a:rPr>
              <a:t>Figure 27</a:t>
            </a:r>
            <a:r>
              <a:rPr lang="it-IT" sz="1200" b="0" i="0" u="none" strike="noStrike" kern="1200">
                <a:solidFill>
                  <a:schemeClr val="tx1"/>
                </a:solidFill>
                <a:effectLst/>
                <a:latin typeface="+mn-lt"/>
                <a:ea typeface="+mn-ea"/>
                <a:cs typeface="+mn-cs"/>
              </a:rPr>
              <a:t> Node centrality represented in a network. Bigger, redder nodes have higher centrality values in this representation. </a:t>
            </a:r>
          </a:p>
          <a:p>
            <a:r>
              <a:rPr lang="it-IT" sz="1200" b="0" i="0" u="none" strike="noStrike" kern="1200">
                <a:solidFill>
                  <a:schemeClr val="tx1"/>
                </a:solidFill>
                <a:effectLst/>
                <a:latin typeface="+mn-lt"/>
                <a:ea typeface="+mn-ea"/>
                <a:cs typeface="+mn-cs"/>
              </a:rPr>
              <a:t>The definition of ‘central’ varies with the context or purpose of our analysis. Centrality can be measured using different metrics and criteria:</a:t>
            </a:r>
          </a:p>
          <a:p>
            <a:r>
              <a:rPr lang="it-IT" sz="1200" b="1" i="0" u="none" strike="noStrike" kern="1200">
                <a:solidFill>
                  <a:schemeClr val="tx1"/>
                </a:solidFill>
                <a:effectLst/>
                <a:latin typeface="+mn-lt"/>
                <a:ea typeface="+mn-ea"/>
                <a:cs typeface="+mn-cs"/>
              </a:rPr>
              <a:t>Degree of the nodes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The degree of the nodes can be used as a rough estimate of centrality. As we saw earlier, nodes with a high degree (hubs) are key in maintaining some characteristics of scale-free networks such as their robustness and the small-world effect. However, this is a </a:t>
            </a:r>
            <a:r>
              <a:rPr lang="it-IT" sz="1200" b="1" i="0" u="none" strike="noStrike" kern="1200">
                <a:solidFill>
                  <a:schemeClr val="tx1"/>
                </a:solidFill>
                <a:effectLst/>
                <a:latin typeface="+mn-lt"/>
                <a:ea typeface="+mn-ea"/>
                <a:cs typeface="+mn-cs"/>
              </a:rPr>
              <a:t>local</a:t>
            </a:r>
            <a:r>
              <a:rPr lang="it-IT" sz="1200" b="0" i="0" u="none" strike="noStrike" kern="1200">
                <a:solidFill>
                  <a:schemeClr val="tx1"/>
                </a:solidFill>
                <a:effectLst/>
                <a:latin typeface="+mn-lt"/>
                <a:ea typeface="+mn-ea"/>
                <a:cs typeface="+mn-cs"/>
              </a:rPr>
              <a:t> measure since it does not take into account the rest of the network and the importance we give to its value depends strongly on the network's size.</a:t>
            </a:r>
          </a:p>
          <a:p>
            <a:r>
              <a:rPr lang="it-IT" sz="1200" b="1" i="0" u="none" strike="noStrike" kern="1200">
                <a:solidFill>
                  <a:schemeClr val="tx1"/>
                </a:solidFill>
                <a:effectLst/>
                <a:latin typeface="+mn-lt"/>
                <a:ea typeface="+mn-ea"/>
                <a:cs typeface="+mn-cs"/>
              </a:rPr>
              <a:t>Global centrality measures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Global centrality measures take into account the whole of the network. They are relative measurements that provide a normalised value that is independent of network size. There are many different types of global centrality measures, each addressing a slightly different definition of centrality. Two of the most widely used global centrality measures are </a:t>
            </a:r>
            <a:r>
              <a:rPr lang="it-IT" sz="1200" b="1" i="0" u="none" strike="noStrike" kern="1200">
                <a:solidFill>
                  <a:schemeClr val="tx1"/>
                </a:solidFill>
                <a:effectLst/>
                <a:latin typeface="+mn-lt"/>
                <a:ea typeface="+mn-ea"/>
                <a:cs typeface="+mn-cs"/>
              </a:rPr>
              <a:t>closeness</a:t>
            </a:r>
            <a:r>
              <a:rPr lang="it-IT" sz="1200" b="0" i="0" u="none" strike="noStrike" kern="1200">
                <a:solidFill>
                  <a:schemeClr val="tx1"/>
                </a:solidFill>
                <a:effectLst/>
                <a:latin typeface="+mn-lt"/>
                <a:ea typeface="+mn-ea"/>
                <a:cs typeface="+mn-cs"/>
              </a:rPr>
              <a:t> and </a:t>
            </a:r>
            <a:r>
              <a:rPr lang="it-IT" sz="1200" b="1" i="0" u="none" strike="noStrike" kern="1200">
                <a:solidFill>
                  <a:schemeClr val="tx1"/>
                </a:solidFill>
                <a:effectLst/>
                <a:latin typeface="+mn-lt"/>
                <a:ea typeface="+mn-ea"/>
                <a:cs typeface="+mn-cs"/>
              </a:rPr>
              <a:t>betweenness</a:t>
            </a:r>
            <a:r>
              <a:rPr lang="it-IT" sz="1200" b="0" i="0" u="none" strike="noStrike" kern="1200">
                <a:solidFill>
                  <a:schemeClr val="tx1"/>
                </a:solidFill>
                <a:effectLst/>
                <a:latin typeface="+mn-lt"/>
                <a:ea typeface="+mn-ea"/>
                <a:cs typeface="+mn-cs"/>
              </a:rPr>
              <a:t> centralities, which we will address in more detail in the following sections.</a:t>
            </a:r>
          </a:p>
          <a:p>
            <a:r>
              <a:rPr lang="it-IT" sz="1200" b="1" i="0" u="none" strike="noStrike" kern="1200">
                <a:solidFill>
                  <a:schemeClr val="tx1"/>
                </a:solidFill>
                <a:effectLst/>
                <a:latin typeface="+mn-lt"/>
                <a:ea typeface="+mn-ea"/>
                <a:cs typeface="+mn-cs"/>
              </a:rPr>
              <a:t>Other measures of centrality</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More complex measures of centrality can be defined depending on the specific method used to calculate it. For example, centralities are often calculated using ‘random walks’ where random nodes are chosen as a starting point and the ‘time’ or ‘speed’ needed to reach other nodes in the network is calculated. This can be combined with the weights assigned to nodes or edges in the graph to influence the centrality calculation derived from other features. This is the method used by the Google PageRank algorithm to assign weight to each webpage (</a:t>
            </a:r>
            <a:r>
              <a:rPr lang="it-IT" sz="1200" b="0" i="0" u="none" strike="noStrike" kern="1200">
                <a:solidFill>
                  <a:schemeClr val="tx1"/>
                </a:solidFill>
                <a:effectLst/>
                <a:latin typeface="+mn-lt"/>
                <a:ea typeface="+mn-ea"/>
                <a:cs typeface="+mn-cs"/>
                <a:hlinkClick r:id="rId3"/>
              </a:rPr>
              <a:t>12</a:t>
            </a:r>
            <a:r>
              <a:rPr lang="it-IT" sz="1200" b="0" i="0" u="none" strike="noStrike" kern="1200">
                <a:solidFill>
                  <a:schemeClr val="tx1"/>
                </a:solidFill>
                <a:effectLst/>
                <a:latin typeface="+mn-lt"/>
                <a:ea typeface="+mn-ea"/>
                <a:cs typeface="+mn-cs"/>
              </a:rPr>
              <a:t>).</a:t>
            </a:r>
          </a:p>
          <a:p>
            <a:r>
              <a:rPr lang="it-IT" sz="1200" b="0" i="0" u="none" strike="noStrike" kern="1200">
                <a:solidFill>
                  <a:schemeClr val="tx1"/>
                </a:solidFill>
                <a:effectLst/>
                <a:latin typeface="+mn-lt"/>
                <a:ea typeface="+mn-ea"/>
                <a:cs typeface="+mn-cs"/>
              </a:rPr>
              <a:t>Note that centrality parameters can also be calculated taking the directionality of edges into account which can cause slight changes their definitions. Since we are focusing on PPINs, we will consider edges to be undirected in this section.</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29</a:t>
            </a:fld>
            <a:endParaRPr lang="it-IT"/>
          </a:p>
        </p:txBody>
      </p:sp>
    </p:spTree>
    <p:extLst>
      <p:ext uri="{BB962C8B-B14F-4D97-AF65-F5344CB8AC3E}">
        <p14:creationId xmlns:p14="http://schemas.microsoft.com/office/powerpoint/2010/main" val="725959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i="0" u="none" strike="noStrike" kern="1200">
                <a:solidFill>
                  <a:schemeClr val="tx1"/>
                </a:solidFill>
                <a:effectLst/>
                <a:latin typeface="+mn-lt"/>
                <a:ea typeface="+mn-ea"/>
                <a:cs typeface="+mn-cs"/>
              </a:rPr>
              <a:t>Closeness centrality</a:t>
            </a:r>
            <a:r>
              <a:rPr lang="it-IT" sz="1200" b="0" i="0" u="none" strike="noStrike" kern="1200">
                <a:solidFill>
                  <a:schemeClr val="tx1"/>
                </a:solidFill>
                <a:effectLst/>
                <a:latin typeface="+mn-lt"/>
                <a:ea typeface="+mn-ea"/>
                <a:cs typeface="+mn-cs"/>
              </a:rPr>
              <a:t> is a useful measure that estimates how fast the flow of information would be through a given node to other nodes.</a:t>
            </a:r>
          </a:p>
          <a:p>
            <a:r>
              <a:rPr lang="it-IT" sz="1200" b="0" i="0" u="none" strike="noStrike" kern="1200">
                <a:solidFill>
                  <a:schemeClr val="tx1"/>
                </a:solidFill>
                <a:effectLst/>
                <a:latin typeface="+mn-lt"/>
                <a:ea typeface="+mn-ea"/>
                <a:cs typeface="+mn-cs"/>
              </a:rPr>
              <a:t>Closeness centrality measures how short the shortest paths are from node </a:t>
            </a:r>
            <a:r>
              <a:rPr lang="it-IT" sz="1200" b="0" i="1" u="none" strike="noStrike" kern="1200">
                <a:solidFill>
                  <a:schemeClr val="tx1"/>
                </a:solidFill>
                <a:effectLst/>
                <a:latin typeface="+mn-lt"/>
                <a:ea typeface="+mn-ea"/>
                <a:cs typeface="+mn-cs"/>
              </a:rPr>
              <a:t>i</a:t>
            </a:r>
            <a:r>
              <a:rPr lang="it-IT" sz="1200" b="0" i="0" u="none" strike="noStrike" kern="1200">
                <a:solidFill>
                  <a:schemeClr val="tx1"/>
                </a:solidFill>
                <a:effectLst/>
                <a:latin typeface="+mn-lt"/>
                <a:ea typeface="+mn-ea"/>
                <a:cs typeface="+mn-cs"/>
              </a:rPr>
              <a:t> to all nodes. It is usually expressed as the normalised inverse of the sum of the topological distances in the graph (see equation at the top of Figure 28). This sum is also known as the farness of the nodes. Sometimes closeness centrality is also expressed simply as the inverse the farness (</a:t>
            </a:r>
            <a:r>
              <a:rPr lang="it-IT" sz="1200" b="0" i="0" u="none" strike="noStrike" kern="1200">
                <a:solidFill>
                  <a:schemeClr val="tx1"/>
                </a:solidFill>
                <a:effectLst/>
                <a:latin typeface="+mn-lt"/>
                <a:ea typeface="+mn-ea"/>
                <a:cs typeface="+mn-cs"/>
                <a:hlinkClick r:id="rId3"/>
              </a:rPr>
              <a:t>13</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3"/>
              </a:rPr>
              <a:t>14</a:t>
            </a:r>
            <a:r>
              <a:rPr lang="it-IT" sz="1200" b="0" i="0" u="none" strike="noStrike" kern="1200">
                <a:solidFill>
                  <a:schemeClr val="tx1"/>
                </a:solidFill>
                <a:effectLst/>
                <a:latin typeface="+mn-lt"/>
                <a:ea typeface="+mn-ea"/>
                <a:cs typeface="+mn-cs"/>
              </a:rPr>
              <a:t>). In the example shown on the bottom half of the figure, you can see the distances matrix for the graph on the left and the calculations to get the closeness centrality on the right. Node </a:t>
            </a:r>
            <a:r>
              <a:rPr lang="it-IT" sz="1200" b="0" i="1" u="none" strike="noStrike" kern="1200">
                <a:solidFill>
                  <a:schemeClr val="tx1"/>
                </a:solidFill>
                <a:effectLst/>
                <a:latin typeface="+mn-lt"/>
                <a:ea typeface="+mn-ea"/>
                <a:cs typeface="+mn-cs"/>
              </a:rPr>
              <a:t>B</a:t>
            </a:r>
            <a:r>
              <a:rPr lang="it-IT" sz="1200" b="0" i="0" u="none" strike="noStrike" kern="1200">
                <a:solidFill>
                  <a:schemeClr val="tx1"/>
                </a:solidFill>
                <a:effectLst/>
                <a:latin typeface="+mn-lt"/>
                <a:ea typeface="+mn-ea"/>
                <a:cs typeface="+mn-cs"/>
              </a:rPr>
              <a:t> is the most central node according to these parameters.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30</a:t>
            </a:fld>
            <a:endParaRPr lang="it-IT"/>
          </a:p>
        </p:txBody>
      </p:sp>
    </p:spTree>
    <p:extLst>
      <p:ext uri="{BB962C8B-B14F-4D97-AF65-F5344CB8AC3E}">
        <p14:creationId xmlns:p14="http://schemas.microsoft.com/office/powerpoint/2010/main" val="114692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i="0" u="none" strike="noStrike" kern="1200">
                <a:solidFill>
                  <a:schemeClr val="tx1"/>
                </a:solidFill>
                <a:effectLst/>
                <a:latin typeface="+mn-lt"/>
                <a:ea typeface="+mn-ea"/>
                <a:cs typeface="+mn-cs"/>
              </a:rPr>
              <a:t>Betweenness centrality</a:t>
            </a:r>
            <a:r>
              <a:rPr lang="it-IT" sz="1200" b="0" i="0" u="none" strike="noStrike" kern="1200">
                <a:solidFill>
                  <a:schemeClr val="tx1"/>
                </a:solidFill>
                <a:effectLst/>
                <a:latin typeface="+mn-lt"/>
                <a:ea typeface="+mn-ea"/>
                <a:cs typeface="+mn-cs"/>
              </a:rPr>
              <a:t> is based on communication flow. Nodes with a high betweenness centrality are interesting because they lie on communication paths and can control information flow. These nodes can represent important proteins in signalling pathways and can form targets for drug discovery. By combining this data with interference analysis we can simulate targeted attacks on protein-protein interaction networks and predict which proteins are better drug candidates, for example see Yu, </a:t>
            </a:r>
            <a:r>
              <a:rPr lang="it-IT" sz="1200" b="0" i="1" u="none" strike="noStrike" kern="1200">
                <a:solidFill>
                  <a:schemeClr val="tx1"/>
                </a:solidFill>
                <a:effectLst/>
                <a:latin typeface="+mn-lt"/>
                <a:ea typeface="+mn-ea"/>
                <a:cs typeface="+mn-cs"/>
              </a:rPr>
              <a:t>et al</a:t>
            </a:r>
            <a:r>
              <a:rPr lang="it-IT" sz="1200" b="0" i="0" u="none" strike="noStrike" kern="1200">
                <a:solidFill>
                  <a:schemeClr val="tx1"/>
                </a:solidFill>
                <a:effectLst/>
                <a:latin typeface="+mn-lt"/>
                <a:ea typeface="+mn-ea"/>
                <a:cs typeface="+mn-cs"/>
              </a:rPr>
              <a:t> 2007 (</a:t>
            </a:r>
            <a:r>
              <a:rPr lang="it-IT" sz="1200" b="0" i="0" u="none" strike="noStrike" kern="1200">
                <a:solidFill>
                  <a:schemeClr val="tx1"/>
                </a:solidFill>
                <a:effectLst/>
                <a:latin typeface="+mn-lt"/>
                <a:ea typeface="+mn-ea"/>
                <a:cs typeface="+mn-cs"/>
                <a:hlinkClick r:id="rId3"/>
              </a:rPr>
              <a:t>15</a:t>
            </a:r>
            <a:r>
              <a:rPr lang="it-IT" sz="1200" b="0" i="0" u="none" strike="noStrike" kern="1200">
                <a:solidFill>
                  <a:schemeClr val="tx1"/>
                </a:solidFill>
                <a:effectLst/>
                <a:latin typeface="+mn-lt"/>
                <a:ea typeface="+mn-ea"/>
                <a:cs typeface="+mn-cs"/>
              </a:rPr>
              <a:t>).</a:t>
            </a:r>
          </a:p>
          <a:p>
            <a:r>
              <a:rPr lang="it-IT" sz="1200" b="0" i="0" u="none" strike="noStrike" kern="1200">
                <a:solidFill>
                  <a:schemeClr val="tx1"/>
                </a:solidFill>
                <a:effectLst/>
                <a:latin typeface="+mn-lt"/>
                <a:ea typeface="+mn-ea"/>
                <a:cs typeface="+mn-cs"/>
              </a:rPr>
              <a:t>The calculation of betweenness centrality is not standardised and there are many ways solve it. It is basically defined as the number of shortest paths in the graph that pass through the node divided by the total number of shortest paths.</a:t>
            </a:r>
          </a:p>
          <a:p>
            <a:r>
              <a:rPr lang="it-IT" sz="1200" b="0" i="0" u="none" strike="noStrike" kern="1200">
                <a:solidFill>
                  <a:schemeClr val="tx1"/>
                </a:solidFill>
                <a:effectLst/>
                <a:latin typeface="+mn-lt"/>
                <a:ea typeface="+mn-ea"/>
                <a:cs typeface="+mn-cs"/>
              </a:rPr>
              <a:t>Betweenness centrality measures how often a node occurs on all shortest paths between two nodes. Hence, the betweenness of a node </a:t>
            </a:r>
            <a:r>
              <a:rPr lang="it-IT" sz="1200" b="0" i="1" u="none" strike="noStrike" kern="1200">
                <a:solidFill>
                  <a:schemeClr val="tx1"/>
                </a:solidFill>
                <a:effectLst/>
                <a:latin typeface="+mn-lt"/>
                <a:ea typeface="+mn-ea"/>
                <a:cs typeface="+mn-cs"/>
              </a:rPr>
              <a:t>N</a:t>
            </a:r>
            <a:r>
              <a:rPr lang="it-IT" sz="1200" b="0" i="0" u="none" strike="noStrike" kern="1200">
                <a:solidFill>
                  <a:schemeClr val="tx1"/>
                </a:solidFill>
                <a:effectLst/>
                <a:latin typeface="+mn-lt"/>
                <a:ea typeface="+mn-ea"/>
                <a:cs typeface="+mn-cs"/>
              </a:rPr>
              <a:t> is calculated considering couples of nodes (</a:t>
            </a:r>
            <a:r>
              <a:rPr lang="it-IT" sz="1200" b="0" i="1" u="none" strike="noStrike" kern="1200">
                <a:solidFill>
                  <a:schemeClr val="tx1"/>
                </a:solidFill>
                <a:effectLst/>
                <a:latin typeface="+mn-lt"/>
                <a:ea typeface="+mn-ea"/>
                <a:cs typeface="+mn-cs"/>
              </a:rPr>
              <a:t>v1, v2</a:t>
            </a:r>
            <a:r>
              <a:rPr lang="it-IT" sz="1200" b="0" i="0" u="none" strike="noStrike" kern="1200">
                <a:solidFill>
                  <a:schemeClr val="tx1"/>
                </a:solidFill>
                <a:effectLst/>
                <a:latin typeface="+mn-lt"/>
                <a:ea typeface="+mn-ea"/>
                <a:cs typeface="+mn-cs"/>
              </a:rPr>
              <a:t>) and counting the number of shortest paths linking those two nodes, which pass through node </a:t>
            </a:r>
            <a:r>
              <a:rPr lang="it-IT" sz="1200" b="0" i="1" u="none" strike="noStrike" kern="1200">
                <a:solidFill>
                  <a:schemeClr val="tx1"/>
                </a:solidFill>
                <a:effectLst/>
                <a:latin typeface="+mn-lt"/>
                <a:ea typeface="+mn-ea"/>
                <a:cs typeface="+mn-cs"/>
              </a:rPr>
              <a:t>N.</a:t>
            </a:r>
            <a:r>
              <a:rPr lang="it-IT" sz="1200" b="0" i="0" u="none" strike="noStrike" kern="1200">
                <a:solidFill>
                  <a:schemeClr val="tx1"/>
                </a:solidFill>
                <a:effectLst/>
                <a:latin typeface="+mn-lt"/>
                <a:ea typeface="+mn-ea"/>
                <a:cs typeface="+mn-cs"/>
              </a:rPr>
              <a:t> Next the value is related to the total number of shortest paths linking </a:t>
            </a:r>
            <a:r>
              <a:rPr lang="it-IT" sz="1200" b="0" i="1" u="none" strike="noStrike" kern="1200">
                <a:solidFill>
                  <a:schemeClr val="tx1"/>
                </a:solidFill>
                <a:effectLst/>
                <a:latin typeface="+mn-lt"/>
                <a:ea typeface="+mn-ea"/>
                <a:cs typeface="+mn-cs"/>
              </a:rPr>
              <a:t>v1</a:t>
            </a:r>
            <a:r>
              <a:rPr lang="it-IT" sz="1200" b="0" i="0" u="none" strike="noStrike" kern="1200">
                <a:solidFill>
                  <a:schemeClr val="tx1"/>
                </a:solidFill>
                <a:effectLst/>
                <a:latin typeface="+mn-lt"/>
                <a:ea typeface="+mn-ea"/>
                <a:cs typeface="+mn-cs"/>
              </a:rPr>
              <a:t> and </a:t>
            </a:r>
            <a:r>
              <a:rPr lang="it-IT" sz="1200" b="0" i="1" u="none" strike="noStrike" kern="1200">
                <a:solidFill>
                  <a:schemeClr val="tx1"/>
                </a:solidFill>
                <a:effectLst/>
                <a:latin typeface="+mn-lt"/>
                <a:ea typeface="+mn-ea"/>
                <a:cs typeface="+mn-cs"/>
              </a:rPr>
              <a:t>v2</a:t>
            </a:r>
            <a:r>
              <a:rPr lang="it-IT" sz="1200" b="0" i="0" u="none" strike="noStrike" kern="1200">
                <a:solidFill>
                  <a:schemeClr val="tx1"/>
                </a:solidFill>
                <a:effectLst/>
                <a:latin typeface="+mn-lt"/>
                <a:ea typeface="+mn-ea"/>
                <a:cs typeface="+mn-cs"/>
              </a:rPr>
              <a:t>.</a:t>
            </a:r>
          </a:p>
          <a:p>
            <a:br>
              <a:rPr lang="it-IT"/>
            </a:br>
            <a:r>
              <a:rPr lang="it-IT" sz="1200" b="0" i="0" u="none" strike="noStrike" kern="1200">
                <a:solidFill>
                  <a:schemeClr val="tx1"/>
                </a:solidFill>
                <a:effectLst/>
                <a:latin typeface="+mn-lt"/>
                <a:ea typeface="+mn-ea"/>
                <a:cs typeface="+mn-cs"/>
              </a:rPr>
              <a:t>To give a more intuitive example, in the graph from Figure 29, either node </a:t>
            </a:r>
            <a:r>
              <a:rPr lang="it-IT" sz="1200" b="0" i="1" u="none" strike="noStrike" kern="1200">
                <a:solidFill>
                  <a:schemeClr val="tx1"/>
                </a:solidFill>
                <a:effectLst/>
                <a:latin typeface="+mn-lt"/>
                <a:ea typeface="+mn-ea"/>
                <a:cs typeface="+mn-cs"/>
              </a:rPr>
              <a:t>B</a:t>
            </a:r>
            <a:r>
              <a:rPr lang="it-IT" sz="1200" b="0" i="0" u="none" strike="noStrike" kern="1200">
                <a:solidFill>
                  <a:schemeClr val="tx1"/>
                </a:solidFill>
                <a:effectLst/>
                <a:latin typeface="+mn-lt"/>
                <a:ea typeface="+mn-ea"/>
                <a:cs typeface="+mn-cs"/>
              </a:rPr>
              <a:t> or node </a:t>
            </a:r>
            <a:r>
              <a:rPr lang="it-IT" sz="1200" b="0" i="1" u="none" strike="noStrike" kern="1200">
                <a:solidFill>
                  <a:schemeClr val="tx1"/>
                </a:solidFill>
                <a:effectLst/>
                <a:latin typeface="+mn-lt"/>
                <a:ea typeface="+mn-ea"/>
                <a:cs typeface="+mn-cs"/>
              </a:rPr>
              <a:t>C</a:t>
            </a:r>
            <a:r>
              <a:rPr lang="it-IT" sz="1200" b="0" i="0" u="none" strike="noStrike" kern="1200">
                <a:solidFill>
                  <a:schemeClr val="tx1"/>
                </a:solidFill>
                <a:effectLst/>
                <a:latin typeface="+mn-lt"/>
                <a:ea typeface="+mn-ea"/>
                <a:cs typeface="+mn-cs"/>
              </a:rPr>
              <a:t> can be removed and there will still be paths leading to node </a:t>
            </a:r>
            <a:r>
              <a:rPr lang="it-IT" sz="1200" b="0" i="1" u="none" strike="noStrike" kern="1200">
                <a:solidFill>
                  <a:schemeClr val="tx1"/>
                </a:solidFill>
                <a:effectLst/>
                <a:latin typeface="+mn-lt"/>
                <a:ea typeface="+mn-ea"/>
                <a:cs typeface="+mn-cs"/>
              </a:rPr>
              <a:t>E</a:t>
            </a:r>
            <a:r>
              <a:rPr lang="it-IT" sz="1200" b="0" i="0" u="none" strike="noStrike" kern="1200">
                <a:solidFill>
                  <a:schemeClr val="tx1"/>
                </a:solidFill>
                <a:effectLst/>
                <a:latin typeface="+mn-lt"/>
                <a:ea typeface="+mn-ea"/>
                <a:cs typeface="+mn-cs"/>
              </a:rPr>
              <a:t>. Node </a:t>
            </a:r>
            <a:r>
              <a:rPr lang="it-IT" sz="1200" b="0" i="1" u="none" strike="noStrike" kern="1200">
                <a:solidFill>
                  <a:schemeClr val="tx1"/>
                </a:solidFill>
                <a:effectLst/>
                <a:latin typeface="+mn-lt"/>
                <a:ea typeface="+mn-ea"/>
                <a:cs typeface="+mn-cs"/>
              </a:rPr>
              <a:t>D</a:t>
            </a:r>
            <a:r>
              <a:rPr lang="it-IT" sz="1200" b="0" i="0" u="none" strike="noStrike" kern="1200">
                <a:solidFill>
                  <a:schemeClr val="tx1"/>
                </a:solidFill>
                <a:effectLst/>
                <a:latin typeface="+mn-lt"/>
                <a:ea typeface="+mn-ea"/>
                <a:cs typeface="+mn-cs"/>
              </a:rPr>
              <a:t>, however, is quite central, since it is required for any path leading to node </a:t>
            </a:r>
            <a:r>
              <a:rPr lang="it-IT" sz="1200" b="0" i="1" u="none" strike="noStrike" kern="1200">
                <a:solidFill>
                  <a:schemeClr val="tx1"/>
                </a:solidFill>
                <a:effectLst/>
                <a:latin typeface="+mn-lt"/>
                <a:ea typeface="+mn-ea"/>
                <a:cs typeface="+mn-cs"/>
              </a:rPr>
              <a:t>E</a:t>
            </a:r>
            <a:r>
              <a:rPr lang="it-IT" sz="1200" b="0" i="0" u="none" strike="noStrike" kern="1200">
                <a:solidFill>
                  <a:schemeClr val="tx1"/>
                </a:solidFill>
                <a:effectLst/>
                <a:latin typeface="+mn-lt"/>
                <a:ea typeface="+mn-ea"/>
                <a:cs typeface="+mn-cs"/>
              </a:rPr>
              <a:t>. You can think of this graph as a city map and our analysis is telling us that </a:t>
            </a:r>
            <a:r>
              <a:rPr lang="it-IT" sz="1200" b="0" i="1" u="none" strike="noStrike" kern="1200">
                <a:solidFill>
                  <a:schemeClr val="tx1"/>
                </a:solidFill>
                <a:effectLst/>
                <a:latin typeface="+mn-lt"/>
                <a:ea typeface="+mn-ea"/>
                <a:cs typeface="+mn-cs"/>
              </a:rPr>
              <a:t>D</a:t>
            </a:r>
            <a:r>
              <a:rPr lang="it-IT" sz="1200" b="0" i="0" u="none" strike="noStrike" kern="1200">
                <a:solidFill>
                  <a:schemeClr val="tx1"/>
                </a:solidFill>
                <a:effectLst/>
                <a:latin typeface="+mn-lt"/>
                <a:ea typeface="+mn-ea"/>
                <a:cs typeface="+mn-cs"/>
              </a:rPr>
              <a:t> is the cross roads where traffic jams are more likely to occur. Betweenness centrality can in fact be used in city planning and there are studies aiming to optimise city transport based on this and related metrics (</a:t>
            </a:r>
            <a:r>
              <a:rPr lang="it-IT" sz="1200" b="0" i="0" u="none" strike="noStrike" kern="1200">
                <a:solidFill>
                  <a:schemeClr val="tx1"/>
                </a:solidFill>
                <a:effectLst/>
                <a:latin typeface="+mn-lt"/>
                <a:ea typeface="+mn-ea"/>
                <a:cs typeface="+mn-cs"/>
                <a:hlinkClick r:id="rId3"/>
              </a:rPr>
              <a:t>16</a:t>
            </a:r>
            <a:r>
              <a:rPr lang="it-IT" sz="1200" b="0" i="0" u="none" strike="noStrike" kern="1200">
                <a:solidFill>
                  <a:schemeClr val="tx1"/>
                </a:solidFill>
                <a:effectLst/>
                <a:latin typeface="+mn-lt"/>
                <a:ea typeface="+mn-ea"/>
                <a:cs typeface="+mn-cs"/>
              </a:rPr>
              <a:t>).</a:t>
            </a:r>
            <a:endParaRPr lang="it-IT"/>
          </a:p>
        </p:txBody>
      </p:sp>
      <p:sp>
        <p:nvSpPr>
          <p:cNvPr id="4" name="Slide Number Placeholder 3"/>
          <p:cNvSpPr>
            <a:spLocks noGrp="1"/>
          </p:cNvSpPr>
          <p:nvPr>
            <p:ph type="sldNum" sz="quarter" idx="5"/>
          </p:nvPr>
        </p:nvSpPr>
        <p:spPr/>
        <p:txBody>
          <a:bodyPr/>
          <a:lstStyle/>
          <a:p>
            <a:fld id="{51BFE8A8-F9B7-EA48-8ECA-9DD8579EE8BF}" type="slidenum">
              <a:rPr lang="it-IT"/>
              <a:t>31</a:t>
            </a:fld>
            <a:endParaRPr lang="it-IT"/>
          </a:p>
        </p:txBody>
      </p:sp>
    </p:spTree>
    <p:extLst>
      <p:ext uri="{BB962C8B-B14F-4D97-AF65-F5344CB8AC3E}">
        <p14:creationId xmlns:p14="http://schemas.microsoft.com/office/powerpoint/2010/main" val="287931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Biological systems are often represented as networks which are complex sets of binary interactions or relations between different entities. Essentially, every biological entity has interactions with other biological entities, from the molecular to the ecosystem level, providing us with the opportunity to model biology using many different types of networks such as ecological, neurological, metabolic or molecular interaction networks (Figure 1). </a:t>
            </a:r>
          </a:p>
          <a:p>
            <a:r>
              <a:rPr lang="it-IT" sz="1200" b="0" i="0" u="none" strike="noStrike" kern="1200">
                <a:solidFill>
                  <a:schemeClr val="tx1"/>
                </a:solidFill>
                <a:effectLst/>
                <a:latin typeface="+mn-lt"/>
                <a:ea typeface="+mn-ea"/>
                <a:cs typeface="+mn-cs"/>
              </a:rPr>
              <a:t>The data explosion that originated in the -omics era of biological research necessitated the development of more systemic approaches to data analysis and a move away from the single gene/protein perspective. </a:t>
            </a:r>
            <a:r>
              <a:rPr lang="it-IT" sz="1200" b="1" i="0" u="none" strike="noStrike" kern="1200">
                <a:solidFill>
                  <a:schemeClr val="tx1"/>
                </a:solidFill>
                <a:effectLst/>
                <a:latin typeface="+mn-lt"/>
                <a:ea typeface="+mn-ea"/>
                <a:cs typeface="+mn-cs"/>
              </a:rPr>
              <a:t>Systems biology</a:t>
            </a:r>
            <a:r>
              <a:rPr lang="it-IT" sz="1200" b="0" i="0" u="none" strike="noStrike" kern="1200">
                <a:solidFill>
                  <a:schemeClr val="tx1"/>
                </a:solidFill>
                <a:effectLst/>
                <a:latin typeface="+mn-lt"/>
                <a:ea typeface="+mn-ea"/>
                <a:cs typeface="+mn-cs"/>
              </a:rPr>
              <a:t>aims to understand biological entities at the systemic level, analysing them not only as individual components, but also as interacting systems and their emergent properties. Related to this is </a:t>
            </a:r>
            <a:r>
              <a:rPr lang="it-IT" sz="1200" b="1" i="0" u="none" strike="noStrike" kern="1200">
                <a:solidFill>
                  <a:schemeClr val="tx1"/>
                </a:solidFill>
                <a:effectLst/>
                <a:latin typeface="+mn-lt"/>
                <a:ea typeface="+mn-ea"/>
                <a:cs typeface="+mn-cs"/>
              </a:rPr>
              <a:t>network biology</a:t>
            </a:r>
            <a:r>
              <a:rPr lang="it-IT" sz="1200" b="0" i="0" u="none" strike="noStrike" kern="1200">
                <a:solidFill>
                  <a:schemeClr val="tx1"/>
                </a:solidFill>
                <a:effectLst/>
                <a:latin typeface="+mn-lt"/>
                <a:ea typeface="+mn-ea"/>
                <a:cs typeface="+mn-cs"/>
              </a:rPr>
              <a:t> which allows the representation and analysis of biological systems using tools derived from </a:t>
            </a:r>
            <a:r>
              <a:rPr lang="it-IT" sz="1200" b="1" i="0" u="none" strike="noStrike" kern="1200">
                <a:solidFill>
                  <a:schemeClr val="tx1"/>
                </a:solidFill>
                <a:effectLst/>
                <a:latin typeface="+mn-lt"/>
                <a:ea typeface="+mn-ea"/>
                <a:cs typeface="+mn-cs"/>
              </a:rPr>
              <a:t>graph theory</a:t>
            </a:r>
            <a:r>
              <a:rPr lang="it-IT" sz="1200" b="0" i="0" u="none" strike="noStrike" kern="1200">
                <a:solidFill>
                  <a:schemeClr val="tx1"/>
                </a:solidFill>
                <a:effectLst/>
                <a:latin typeface="+mn-lt"/>
                <a:ea typeface="+mn-ea"/>
                <a:cs typeface="+mn-cs"/>
              </a:rPr>
              <a:t>.</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3</a:t>
            </a:fld>
            <a:endParaRPr lang="it-IT"/>
          </a:p>
        </p:txBody>
      </p:sp>
    </p:spTree>
    <p:extLst>
      <p:ext uri="{BB962C8B-B14F-4D97-AF65-F5344CB8AC3E}">
        <p14:creationId xmlns:p14="http://schemas.microsoft.com/office/powerpoint/2010/main" val="747204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Looking for communities in a network is a nice strategy for reducing network complexity and extracting functional modules (e.g. protein complexes) that reflect the biology of the network. There are several terms that are commonly used when talking about clustering analysis (Figure 30):</a:t>
            </a:r>
          </a:p>
          <a:p>
            <a:endParaRPr lang="it-IT" sz="1200" b="0" i="0" u="none" strike="noStrike" kern="1200">
              <a:solidFill>
                <a:schemeClr val="tx1"/>
              </a:solidFill>
              <a:effectLst/>
              <a:latin typeface="+mn-lt"/>
              <a:ea typeface="+mn-ea"/>
              <a:cs typeface="+mn-cs"/>
            </a:endParaRPr>
          </a:p>
          <a:p>
            <a:r>
              <a:rPr lang="it-IT" sz="1200" b="1" i="0" u="none" strike="noStrike" kern="1200">
                <a:solidFill>
                  <a:schemeClr val="tx1"/>
                </a:solidFill>
                <a:effectLst/>
                <a:latin typeface="+mn-lt"/>
                <a:ea typeface="+mn-ea"/>
                <a:cs typeface="+mn-cs"/>
              </a:rPr>
              <a:t>Figure 30</a:t>
            </a:r>
            <a:r>
              <a:rPr lang="it-IT" sz="1200" b="0" i="0" u="none" strike="noStrike" kern="1200">
                <a:solidFill>
                  <a:schemeClr val="tx1"/>
                </a:solidFill>
                <a:effectLst/>
                <a:latin typeface="+mn-lt"/>
                <a:ea typeface="+mn-ea"/>
                <a:cs typeface="+mn-cs"/>
              </a:rPr>
              <a:t> Some concepts in network community analysis.  (Network communities figure from </a:t>
            </a:r>
            <a:r>
              <a:rPr lang="it-IT" sz="1200" b="0" i="0" u="none" strike="noStrike" kern="1200">
                <a:solidFill>
                  <a:schemeClr val="tx1"/>
                </a:solidFill>
                <a:effectLst/>
                <a:latin typeface="+mn-lt"/>
                <a:ea typeface="+mn-ea"/>
                <a:cs typeface="+mn-cs"/>
                <a:hlinkClick r:id="rId3"/>
              </a:rPr>
              <a:t>Wikimedia commons</a:t>
            </a:r>
            <a:r>
              <a:rPr lang="it-IT" sz="1200" b="0" i="0" u="none" strike="noStrike" kern="1200">
                <a:solidFill>
                  <a:schemeClr val="tx1"/>
                </a:solidFill>
                <a:effectLst/>
                <a:latin typeface="+mn-lt"/>
                <a:ea typeface="+mn-ea"/>
                <a:cs typeface="+mn-cs"/>
              </a:rPr>
              <a:t> by j_ham3 and used under Creative Commons Attribution-Share Alike 3.0 Unported license. Haemoglobin 3D structure from </a:t>
            </a:r>
            <a:r>
              <a:rPr lang="it-IT" sz="1200" b="0" i="0" u="none" strike="noStrike" kern="1200">
                <a:solidFill>
                  <a:schemeClr val="tx1"/>
                </a:solidFill>
                <a:effectLst/>
                <a:latin typeface="+mn-lt"/>
                <a:ea typeface="+mn-ea"/>
                <a:cs typeface="+mn-cs"/>
                <a:hlinkClick r:id="rId4"/>
              </a:rPr>
              <a:t>PDBe</a:t>
            </a:r>
            <a:r>
              <a:rPr lang="it-IT" sz="1200" b="0" i="0" u="none" strike="noStrike" kern="1200">
                <a:solidFill>
                  <a:schemeClr val="tx1"/>
                </a:solidFill>
                <a:effectLst/>
                <a:latin typeface="+mn-lt"/>
                <a:ea typeface="+mn-ea"/>
                <a:cs typeface="+mn-cs"/>
              </a:rPr>
              <a:t> and complex diagram from </a:t>
            </a:r>
            <a:r>
              <a:rPr lang="it-IT" sz="1200" b="0" i="0" u="none" strike="noStrike" kern="1200">
                <a:solidFill>
                  <a:schemeClr val="tx1"/>
                </a:solidFill>
                <a:effectLst/>
                <a:latin typeface="+mn-lt"/>
                <a:ea typeface="+mn-ea"/>
                <a:cs typeface="+mn-cs"/>
                <a:hlinkClick r:id="rId5"/>
              </a:rPr>
              <a:t>IntAct</a:t>
            </a:r>
            <a:r>
              <a:rPr lang="it-IT" sz="1200" b="0" i="0" u="none" strike="noStrike" kern="1200">
                <a:solidFill>
                  <a:schemeClr val="tx1"/>
                </a:solidFill>
                <a:effectLst/>
                <a:latin typeface="+mn-lt"/>
                <a:ea typeface="+mn-ea"/>
                <a:cs typeface="+mn-cs"/>
              </a:rPr>
              <a:t>).</a:t>
            </a:r>
          </a:p>
          <a:p>
            <a:r>
              <a:rPr lang="it-IT" sz="1200" b="1" i="0" u="none" strike="noStrike" kern="1200">
                <a:solidFill>
                  <a:schemeClr val="tx1"/>
                </a:solidFill>
                <a:effectLst/>
                <a:latin typeface="+mn-lt"/>
                <a:ea typeface="+mn-ea"/>
                <a:cs typeface="+mn-cs"/>
              </a:rPr>
              <a:t>Community / Cluster</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A general, catch-all term that can be defined as a group of nodes that are more connected within themselves than with the rest of the network. The precise definition for a community will depend on the method or algorithm used to define it. When talking about PPINs, communities fall into two categories: functional modules and protein complexes.</a:t>
            </a:r>
          </a:p>
          <a:p>
            <a:r>
              <a:rPr lang="it-IT" sz="1200" b="1" i="0" u="none" strike="noStrike" kern="1200">
                <a:solidFill>
                  <a:schemeClr val="tx1"/>
                </a:solidFill>
                <a:effectLst/>
                <a:latin typeface="+mn-lt"/>
                <a:ea typeface="+mn-ea"/>
                <a:cs typeface="+mn-cs"/>
              </a:rPr>
              <a:t>Module</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In biology, modules are exchangeable functional units in which the nodes (proteins) do not have to be interacting in the same time or space. The most important characteristic of a module is that its intrinsic functional properties do not change when it is placed in a different context.</a:t>
            </a:r>
          </a:p>
          <a:p>
            <a:r>
              <a:rPr lang="it-IT" sz="1200" b="1" i="0" u="none" strike="noStrike" kern="1200">
                <a:solidFill>
                  <a:schemeClr val="tx1"/>
                </a:solidFill>
                <a:effectLst/>
                <a:latin typeface="+mn-lt"/>
                <a:ea typeface="+mn-ea"/>
                <a:cs typeface="+mn-cs"/>
              </a:rPr>
              <a:t>Complex</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A complex is a group of proteins that interact with each other at the same time and in the same space, forming relatively stable multi-protein machinery. You can use the </a:t>
            </a:r>
            <a:r>
              <a:rPr lang="it-IT" sz="1200" b="0" i="0" u="none" strike="noStrike" kern="1200">
                <a:solidFill>
                  <a:schemeClr val="tx1"/>
                </a:solidFill>
                <a:effectLst/>
                <a:latin typeface="+mn-lt"/>
                <a:ea typeface="+mn-ea"/>
                <a:cs typeface="+mn-cs"/>
                <a:hlinkClick r:id="rId6"/>
              </a:rPr>
              <a:t>Complex Portal</a:t>
            </a:r>
            <a:r>
              <a:rPr lang="it-IT" sz="1200" b="0" i="0" u="none" strike="noStrike" kern="1200">
                <a:solidFill>
                  <a:schemeClr val="tx1"/>
                </a:solidFill>
                <a:effectLst/>
                <a:latin typeface="+mn-lt"/>
                <a:ea typeface="+mn-ea"/>
                <a:cs typeface="+mn-cs"/>
              </a:rPr>
              <a:t> to explore known macromolecular complexes in a number of model organisms.</a:t>
            </a:r>
          </a:p>
          <a:p>
            <a:r>
              <a:rPr lang="it-IT" sz="1200" b="1" i="0" u="none" strike="noStrike" kern="1200">
                <a:solidFill>
                  <a:schemeClr val="tx1"/>
                </a:solidFill>
                <a:effectLst/>
                <a:latin typeface="+mn-lt"/>
                <a:ea typeface="+mn-ea"/>
                <a:cs typeface="+mn-cs"/>
              </a:rPr>
              <a:t>Clique</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A subset of nodes in which every node is connected with every other member of the clique. A maximal clique is a clique that cannot be extended by adding an additional node not previously included in the clique. There are several different types of cliques and they can be used as the basis of algorithms that use topological criteria to look for communities.</a:t>
            </a:r>
          </a:p>
          <a:p>
            <a:r>
              <a:rPr lang="it-IT" sz="1200" b="1" i="0" u="none" strike="noStrike" kern="1200">
                <a:solidFill>
                  <a:schemeClr val="tx1"/>
                </a:solidFill>
                <a:effectLst/>
                <a:latin typeface="+mn-lt"/>
                <a:ea typeface="+mn-ea"/>
                <a:cs typeface="+mn-cs"/>
              </a:rPr>
              <a:t>Motif</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Motifs are statistically over-represented sub-graphs in a network. They correspond with a pattern of connections that generates a characteristic dynamical response (e.g. a negative feedback loop). They are less important for the type of networks this tutorial is devoted to, but are quite useful in directed networks.</a:t>
            </a:r>
          </a:p>
          <a:p>
            <a:r>
              <a:rPr lang="it-IT" sz="1200" b="0" i="0" u="none" strike="noStrike" kern="1200">
                <a:solidFill>
                  <a:schemeClr val="tx1"/>
                </a:solidFill>
                <a:effectLst/>
                <a:latin typeface="+mn-lt"/>
                <a:ea typeface="+mn-ea"/>
                <a:cs typeface="+mn-cs"/>
              </a:rPr>
              <a:t>When exploring a PPIN for clusters, the goal is often to find functional modules or protein complexes that execute defined biological functions. There are many different methods that can help us find clusters and we will briefly introduce some of them in this section.</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33</a:t>
            </a:fld>
            <a:endParaRPr lang="it-IT"/>
          </a:p>
        </p:txBody>
      </p:sp>
    </p:spTree>
    <p:extLst>
      <p:ext uri="{BB962C8B-B14F-4D97-AF65-F5344CB8AC3E}">
        <p14:creationId xmlns:p14="http://schemas.microsoft.com/office/powerpoint/2010/main" val="671837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There are many different approaches that can be used to understand the biological context of protein-protein interaction networks. </a:t>
            </a:r>
            <a:r>
              <a:rPr lang="it-IT" sz="1200" b="1" i="0" u="none" strike="noStrike" kern="1200">
                <a:solidFill>
                  <a:schemeClr val="tx1"/>
                </a:solidFill>
                <a:effectLst/>
                <a:latin typeface="+mn-lt"/>
                <a:ea typeface="+mn-ea"/>
                <a:cs typeface="+mn-cs"/>
              </a:rPr>
              <a:t>Annotation enrichment analysis</a:t>
            </a:r>
            <a:r>
              <a:rPr lang="it-IT" sz="1200" b="0" i="0" u="none" strike="noStrike" kern="1200">
                <a:solidFill>
                  <a:schemeClr val="tx1"/>
                </a:solidFill>
                <a:effectLst/>
                <a:latin typeface="+mn-lt"/>
                <a:ea typeface="+mn-ea"/>
                <a:cs typeface="+mn-cs"/>
              </a:rPr>
              <a:t> is one of the most popular methods. Although it is not strictly speaking a network analysis tool, it is often used in combination with topological network analysis.</a:t>
            </a:r>
          </a:p>
          <a:p>
            <a:r>
              <a:rPr lang="it-IT" sz="1200" b="0" i="0" u="none" strike="noStrike" kern="1200">
                <a:solidFill>
                  <a:schemeClr val="tx1"/>
                </a:solidFill>
                <a:effectLst/>
                <a:latin typeface="+mn-lt"/>
                <a:ea typeface="+mn-ea"/>
                <a:cs typeface="+mn-cs"/>
              </a:rPr>
              <a:t>There are different varieties of this type of analysis, but in its most basic form, annotation enrichment analysis uses gene/protein annotations provided by knowledge-bases such as </a:t>
            </a:r>
            <a:r>
              <a:rPr lang="it-IT" sz="1200" b="0" i="0" u="none" strike="noStrike" kern="1200">
                <a:solidFill>
                  <a:schemeClr val="tx1"/>
                </a:solidFill>
                <a:effectLst/>
                <a:latin typeface="+mn-lt"/>
                <a:ea typeface="+mn-ea"/>
                <a:cs typeface="+mn-cs"/>
                <a:hlinkClick r:id="rId3"/>
              </a:rPr>
              <a:t>Gene Ontology</a:t>
            </a:r>
            <a:r>
              <a:rPr lang="it-IT" sz="1200" b="0" i="0" u="none" strike="noStrike" kern="1200">
                <a:solidFill>
                  <a:schemeClr val="tx1"/>
                </a:solidFill>
                <a:effectLst/>
                <a:latin typeface="+mn-lt"/>
                <a:ea typeface="+mn-ea"/>
                <a:cs typeface="+mn-cs"/>
              </a:rPr>
              <a:t> (GO) or </a:t>
            </a:r>
            <a:r>
              <a:rPr lang="it-IT" sz="1200" b="0" i="0" u="none" strike="noStrike" kern="1200">
                <a:solidFill>
                  <a:schemeClr val="tx1"/>
                </a:solidFill>
                <a:effectLst/>
                <a:latin typeface="+mn-lt"/>
                <a:ea typeface="+mn-ea"/>
                <a:cs typeface="+mn-cs"/>
                <a:hlinkClick r:id="rId4"/>
              </a:rPr>
              <a:t>Reactome</a:t>
            </a:r>
            <a:r>
              <a:rPr lang="it-IT" sz="1200" b="0" i="0" u="none" strike="noStrike" kern="1200">
                <a:solidFill>
                  <a:schemeClr val="tx1"/>
                </a:solidFill>
                <a:effectLst/>
                <a:latin typeface="+mn-lt"/>
                <a:ea typeface="+mn-ea"/>
                <a:cs typeface="+mn-cs"/>
              </a:rPr>
              <a:t> to infer which annotations are over-represented in a list of genes/proteins that can be taken from a network (Figure 32). Essentially, annotation tools perform some type of statistical test (usually a hypergeometric test, often also a binomial test) that tries to answer the following question:</a:t>
            </a:r>
          </a:p>
          <a:p>
            <a:r>
              <a:rPr lang="it-IT" sz="1200" b="0" i="1" u="none" strike="noStrike" kern="1200">
                <a:solidFill>
                  <a:schemeClr val="tx1"/>
                </a:solidFill>
                <a:effectLst/>
                <a:latin typeface="+mn-lt"/>
                <a:ea typeface="+mn-ea"/>
                <a:cs typeface="+mn-cs"/>
              </a:rPr>
              <a:t>"When sampling </a:t>
            </a:r>
            <a:r>
              <a:rPr lang="it-IT" sz="1200" b="0" i="0" u="none" strike="noStrike" kern="1200">
                <a:solidFill>
                  <a:schemeClr val="tx1"/>
                </a:solidFill>
                <a:effectLst/>
                <a:latin typeface="+mn-lt"/>
                <a:ea typeface="+mn-ea"/>
                <a:cs typeface="+mn-cs"/>
              </a:rPr>
              <a:t>X</a:t>
            </a:r>
            <a:r>
              <a:rPr lang="it-IT" sz="1200" b="0" i="1" u="none" strike="noStrike" kern="1200">
                <a:solidFill>
                  <a:schemeClr val="tx1"/>
                </a:solidFill>
                <a:effectLst/>
                <a:latin typeface="+mn-lt"/>
                <a:ea typeface="+mn-ea"/>
                <a:cs typeface="+mn-cs"/>
              </a:rPr>
              <a:t> proteins (test set) out of </a:t>
            </a:r>
            <a:r>
              <a:rPr lang="it-IT" sz="1200" b="0" i="0" u="none" strike="noStrike" kern="1200">
                <a:solidFill>
                  <a:schemeClr val="tx1"/>
                </a:solidFill>
                <a:effectLst/>
                <a:latin typeface="+mn-lt"/>
                <a:ea typeface="+mn-ea"/>
                <a:cs typeface="+mn-cs"/>
              </a:rPr>
              <a:t>N</a:t>
            </a:r>
            <a:r>
              <a:rPr lang="it-IT" sz="1200" b="0" i="1" u="none" strike="noStrike" kern="1200">
                <a:solidFill>
                  <a:schemeClr val="tx1"/>
                </a:solidFill>
                <a:effectLst/>
                <a:latin typeface="+mn-lt"/>
                <a:ea typeface="+mn-ea"/>
                <a:cs typeface="+mn-cs"/>
              </a:rPr>
              <a:t> proteins (reference set; graph or annotation), what is the probability that </a:t>
            </a:r>
            <a:r>
              <a:rPr lang="it-IT" sz="1200" b="0" i="0" u="none" strike="noStrike" kern="1200">
                <a:solidFill>
                  <a:schemeClr val="tx1"/>
                </a:solidFill>
                <a:effectLst/>
                <a:latin typeface="+mn-lt"/>
                <a:ea typeface="+mn-ea"/>
                <a:cs typeface="+mn-cs"/>
              </a:rPr>
              <a:t>x, </a:t>
            </a:r>
            <a:r>
              <a:rPr lang="it-IT" sz="1200" b="0" i="1" u="none" strike="noStrike" kern="1200">
                <a:solidFill>
                  <a:schemeClr val="tx1"/>
                </a:solidFill>
                <a:effectLst/>
                <a:latin typeface="+mn-lt"/>
                <a:ea typeface="+mn-ea"/>
                <a:cs typeface="+mn-cs"/>
              </a:rPr>
              <a:t>or more, of these proteins belong to a functional category </a:t>
            </a:r>
            <a:r>
              <a:rPr lang="it-IT" sz="1200" b="0" i="0" u="none" strike="noStrike" kern="1200">
                <a:solidFill>
                  <a:schemeClr val="tx1"/>
                </a:solidFill>
                <a:effectLst/>
                <a:latin typeface="+mn-lt"/>
                <a:ea typeface="+mn-ea"/>
                <a:cs typeface="+mn-cs"/>
              </a:rPr>
              <a:t>C</a:t>
            </a:r>
            <a:r>
              <a:rPr lang="it-IT" sz="1200" b="0" i="1" u="none" strike="noStrike" kern="1200">
                <a:solidFill>
                  <a:schemeClr val="tx1"/>
                </a:solidFill>
                <a:effectLst/>
                <a:latin typeface="+mn-lt"/>
                <a:ea typeface="+mn-ea"/>
                <a:cs typeface="+mn-cs"/>
              </a:rPr>
              <a:t> shared by </a:t>
            </a:r>
            <a:r>
              <a:rPr lang="it-IT" sz="1200" b="0" i="0" u="none" strike="noStrike" kern="1200">
                <a:solidFill>
                  <a:schemeClr val="tx1"/>
                </a:solidFill>
                <a:effectLst/>
                <a:latin typeface="+mn-lt"/>
                <a:ea typeface="+mn-ea"/>
                <a:cs typeface="+mn-cs"/>
              </a:rPr>
              <a:t>n</a:t>
            </a:r>
            <a:r>
              <a:rPr lang="it-IT" sz="1200" b="0" i="1" u="none" strike="noStrike" kern="1200">
                <a:solidFill>
                  <a:schemeClr val="tx1"/>
                </a:solidFill>
                <a:effectLst/>
                <a:latin typeface="+mn-lt"/>
                <a:ea typeface="+mn-ea"/>
                <a:cs typeface="+mn-cs"/>
              </a:rPr>
              <a:t> of the </a:t>
            </a:r>
            <a:r>
              <a:rPr lang="it-IT" sz="1200" b="0" i="0" u="none" strike="noStrike" kern="1200">
                <a:solidFill>
                  <a:schemeClr val="tx1"/>
                </a:solidFill>
                <a:effectLst/>
                <a:latin typeface="+mn-lt"/>
                <a:ea typeface="+mn-ea"/>
                <a:cs typeface="+mn-cs"/>
              </a:rPr>
              <a:t>N</a:t>
            </a:r>
            <a:r>
              <a:rPr lang="it-IT" sz="1200" b="0" i="1" u="none" strike="noStrike" kern="1200">
                <a:solidFill>
                  <a:schemeClr val="tx1"/>
                </a:solidFill>
                <a:effectLst/>
                <a:latin typeface="+mn-lt"/>
                <a:ea typeface="+mn-ea"/>
                <a:cs typeface="+mn-cs"/>
              </a:rPr>
              <a:t> proteins in the reference set."</a:t>
            </a:r>
            <a:r>
              <a:rPr lang="it-IT" sz="1200" b="0" i="0" u="none" strike="noStrike" kern="1200">
                <a:solidFill>
                  <a:schemeClr val="tx1"/>
                </a:solidFill>
                <a:effectLst/>
                <a:latin typeface="+mn-lt"/>
                <a:ea typeface="+mn-ea"/>
                <a:cs typeface="+mn-cs"/>
              </a:rPr>
              <a:t> (</a:t>
            </a:r>
            <a:r>
              <a:rPr lang="it-IT" sz="1200" b="0" i="0" u="none" strike="noStrike" kern="1200">
                <a:solidFill>
                  <a:schemeClr val="tx1"/>
                </a:solidFill>
                <a:effectLst/>
                <a:latin typeface="+mn-lt"/>
                <a:ea typeface="+mn-ea"/>
                <a:cs typeface="+mn-cs"/>
                <a:hlinkClick r:id="rId5"/>
              </a:rPr>
              <a:t>21</a:t>
            </a:r>
            <a:r>
              <a:rPr lang="it-IT" sz="1200" b="0" i="0" u="none" strike="noStrike" kern="1200">
                <a:solidFill>
                  <a:schemeClr val="tx1"/>
                </a:solidFill>
                <a:effectLst/>
                <a:latin typeface="+mn-lt"/>
                <a:ea typeface="+mn-ea"/>
                <a:cs typeface="+mn-cs"/>
              </a:rPr>
              <a:t>).</a:t>
            </a:r>
          </a:p>
          <a:p>
            <a:r>
              <a:rPr lang="it-IT" sz="1200" b="0" i="0" u="none" strike="noStrike" kern="1200">
                <a:solidFill>
                  <a:schemeClr val="tx1"/>
                </a:solidFill>
                <a:effectLst/>
                <a:latin typeface="+mn-lt"/>
                <a:ea typeface="+mn-ea"/>
                <a:cs typeface="+mn-cs"/>
              </a:rPr>
              <a:t>The result of this test provides us with a list of terms that describe the list/network, or rather a part of it, as a whole.</a:t>
            </a:r>
          </a:p>
          <a:p>
            <a:endParaRPr lang="it-IT"/>
          </a:p>
          <a:p>
            <a:r>
              <a:rPr lang="it-IT" sz="1200" b="0" i="0" u="none" strike="noStrike" kern="1200">
                <a:solidFill>
                  <a:schemeClr val="tx1"/>
                </a:solidFill>
                <a:effectLst/>
                <a:latin typeface="+mn-lt"/>
                <a:ea typeface="+mn-ea"/>
                <a:cs typeface="+mn-cs"/>
              </a:rPr>
              <a:t>This type of analysis is most frequently performed using </a:t>
            </a:r>
            <a:r>
              <a:rPr lang="it-IT" sz="1200" b="0" i="0" u="none" strike="noStrike" kern="1200">
                <a:solidFill>
                  <a:schemeClr val="tx1"/>
                </a:solidFill>
                <a:effectLst/>
                <a:latin typeface="+mn-lt"/>
                <a:ea typeface="+mn-ea"/>
                <a:cs typeface="+mn-cs"/>
                <a:hlinkClick r:id="rId6"/>
              </a:rPr>
              <a:t>GO</a:t>
            </a:r>
            <a:r>
              <a:rPr lang="it-IT" sz="1200" b="0" i="0" u="none" strike="noStrike" kern="1200">
                <a:solidFill>
                  <a:schemeClr val="tx1"/>
                </a:solidFill>
                <a:effectLst/>
                <a:latin typeface="+mn-lt"/>
                <a:ea typeface="+mn-ea"/>
                <a:cs typeface="+mn-cs"/>
              </a:rPr>
              <a:t> annotation as a reference, but tools such as the Cytoscape apps </a:t>
            </a:r>
            <a:r>
              <a:rPr lang="it-IT" sz="1200" b="0" i="0" u="none" strike="noStrike" kern="1200">
                <a:solidFill>
                  <a:schemeClr val="tx1"/>
                </a:solidFill>
                <a:effectLst/>
                <a:latin typeface="+mn-lt"/>
                <a:ea typeface="+mn-ea"/>
                <a:cs typeface="+mn-cs"/>
                <a:hlinkClick r:id="rId7"/>
              </a:rPr>
              <a:t>BiNGO</a:t>
            </a:r>
            <a:r>
              <a:rPr lang="it-IT" sz="1200" b="0" i="0" u="none" strike="noStrike" kern="1200">
                <a:solidFill>
                  <a:schemeClr val="tx1"/>
                </a:solidFill>
                <a:effectLst/>
                <a:latin typeface="+mn-lt"/>
                <a:ea typeface="+mn-ea"/>
                <a:cs typeface="+mn-cs"/>
              </a:rPr>
              <a:t> and </a:t>
            </a:r>
            <a:r>
              <a:rPr lang="it-IT" sz="1200" b="0" i="0" u="none" strike="noStrike" kern="1200">
                <a:solidFill>
                  <a:schemeClr val="tx1"/>
                </a:solidFill>
                <a:effectLst/>
                <a:latin typeface="+mn-lt"/>
                <a:ea typeface="+mn-ea"/>
                <a:cs typeface="+mn-cs"/>
                <a:hlinkClick r:id="rId8"/>
              </a:rPr>
              <a:t>ClueGO</a:t>
            </a:r>
            <a:r>
              <a:rPr lang="it-IT" sz="1200" b="0" i="0" u="none" strike="noStrike" kern="1200">
                <a:solidFill>
                  <a:schemeClr val="tx1"/>
                </a:solidFill>
                <a:effectLst/>
                <a:latin typeface="+mn-lt"/>
                <a:ea typeface="+mn-ea"/>
                <a:cs typeface="+mn-cs"/>
              </a:rPr>
              <a:t> can also manage other annotation databases such as </a:t>
            </a:r>
            <a:r>
              <a:rPr lang="it-IT" sz="1200" b="0" i="0" u="none" strike="noStrike" kern="1200">
                <a:solidFill>
                  <a:schemeClr val="tx1"/>
                </a:solidFill>
                <a:effectLst/>
                <a:latin typeface="+mn-lt"/>
                <a:ea typeface="+mn-ea"/>
                <a:cs typeface="+mn-cs"/>
                <a:hlinkClick r:id="rId9"/>
              </a:rPr>
              <a:t>Reactome</a:t>
            </a:r>
            <a:r>
              <a:rPr lang="it-IT" sz="1200" b="0" i="0" u="none" strike="noStrike" kern="1200">
                <a:solidFill>
                  <a:schemeClr val="tx1"/>
                </a:solidFill>
                <a:effectLst/>
                <a:latin typeface="+mn-lt"/>
                <a:ea typeface="+mn-ea"/>
                <a:cs typeface="+mn-cs"/>
              </a:rPr>
              <a:t> and </a:t>
            </a:r>
            <a:r>
              <a:rPr lang="it-IT" sz="1200" b="0" i="0" u="none" strike="noStrike" kern="1200">
                <a:solidFill>
                  <a:schemeClr val="tx1"/>
                </a:solidFill>
                <a:effectLst/>
                <a:latin typeface="+mn-lt"/>
                <a:ea typeface="+mn-ea"/>
                <a:cs typeface="+mn-cs"/>
                <a:hlinkClick r:id="rId10"/>
              </a:rPr>
              <a:t>KEGG</a:t>
            </a:r>
            <a:r>
              <a:rPr lang="it-IT" sz="1200" b="0" i="0" u="none" strike="noStrike" kern="1200">
                <a:solidFill>
                  <a:schemeClr val="tx1"/>
                </a:solidFill>
                <a:effectLst/>
                <a:latin typeface="+mn-lt"/>
                <a:ea typeface="+mn-ea"/>
                <a:cs typeface="+mn-cs"/>
              </a:rPr>
              <a:t>. This is a widely used technique that helps characterise the network as a whole or sub-sets of it, such as inter-connected communities found through topological clustering analysis.</a:t>
            </a:r>
          </a:p>
          <a:p>
            <a:r>
              <a:rPr lang="it-IT" sz="1200" b="0" i="0" u="none" strike="noStrike" kern="1200">
                <a:solidFill>
                  <a:schemeClr val="tx1"/>
                </a:solidFill>
                <a:effectLst/>
                <a:latin typeface="+mn-lt"/>
                <a:ea typeface="+mn-ea"/>
                <a:cs typeface="+mn-cs"/>
              </a:rPr>
              <a:t>More complex versions of this technique can factor in continuous variables such as expression fold change. The </a:t>
            </a:r>
            <a:r>
              <a:rPr lang="it-IT" sz="1200" b="0" i="0" u="none" strike="noStrike" kern="1200">
                <a:solidFill>
                  <a:schemeClr val="tx1"/>
                </a:solidFill>
                <a:effectLst/>
                <a:latin typeface="+mn-lt"/>
                <a:ea typeface="+mn-ea"/>
                <a:cs typeface="+mn-cs"/>
                <a:hlinkClick r:id="rId11"/>
              </a:rPr>
              <a:t>GSEA</a:t>
            </a:r>
            <a:r>
              <a:rPr lang="it-IT" sz="1200" b="0" i="0" u="none" strike="noStrike" kern="1200">
                <a:solidFill>
                  <a:schemeClr val="tx1"/>
                </a:solidFill>
                <a:effectLst/>
                <a:latin typeface="+mn-lt"/>
                <a:ea typeface="+mn-ea"/>
                <a:cs typeface="+mn-cs"/>
              </a:rPr>
              <a:t> tool is a good example of a more advanced technique that makes use of similar basic concepts. A slightly old but very thorough overview of different tools of this family and the advantages and limitations of their different approaches can be found in Huang da </a:t>
            </a:r>
            <a:r>
              <a:rPr lang="it-IT" sz="1200" b="0" i="1" u="none" strike="noStrike" kern="1200">
                <a:solidFill>
                  <a:schemeClr val="tx1"/>
                </a:solidFill>
                <a:effectLst/>
                <a:latin typeface="+mn-lt"/>
                <a:ea typeface="+mn-ea"/>
                <a:cs typeface="+mn-cs"/>
              </a:rPr>
              <a:t>et al</a:t>
            </a:r>
            <a:r>
              <a:rPr lang="it-IT" sz="1200" b="0" i="0" u="none" strike="noStrike" kern="1200">
                <a:solidFill>
                  <a:schemeClr val="tx1"/>
                </a:solidFill>
                <a:effectLst/>
                <a:latin typeface="+mn-lt"/>
                <a:ea typeface="+mn-ea"/>
                <a:cs typeface="+mn-cs"/>
              </a:rPr>
              <a:t> 2009 (</a:t>
            </a:r>
            <a:r>
              <a:rPr lang="it-IT" sz="1200" b="0" i="0" u="none" strike="noStrike" kern="1200">
                <a:solidFill>
                  <a:schemeClr val="tx1"/>
                </a:solidFill>
                <a:effectLst/>
                <a:latin typeface="+mn-lt"/>
                <a:ea typeface="+mn-ea"/>
                <a:cs typeface="+mn-cs"/>
                <a:hlinkClick r:id="rId5"/>
              </a:rPr>
              <a:t>22</a:t>
            </a:r>
            <a:r>
              <a:rPr lang="it-IT" sz="1200" b="0" i="0" u="none" strike="noStrike" kern="1200">
                <a:solidFill>
                  <a:schemeClr val="tx1"/>
                </a:solidFill>
                <a:effectLst/>
                <a:latin typeface="+mn-lt"/>
                <a:ea typeface="+mn-ea"/>
                <a:cs typeface="+mn-cs"/>
              </a:rPr>
              <a:t>).</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34</a:t>
            </a:fld>
            <a:endParaRPr lang="it-IT"/>
          </a:p>
        </p:txBody>
      </p:sp>
    </p:spTree>
    <p:extLst>
      <p:ext uri="{BB962C8B-B14F-4D97-AF65-F5344CB8AC3E}">
        <p14:creationId xmlns:p14="http://schemas.microsoft.com/office/powerpoint/2010/main" val="62337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Biological network analysis historically originated from the tools and concepts of social network analysis and the application of graph theory to the social sciences.</a:t>
            </a:r>
          </a:p>
          <a:p>
            <a:r>
              <a:rPr lang="it-IT" sz="1200" b="0" i="0" u="none" strike="noStrike" kern="1200">
                <a:solidFill>
                  <a:schemeClr val="tx1"/>
                </a:solidFill>
                <a:effectLst/>
                <a:latin typeface="+mn-lt"/>
                <a:ea typeface="+mn-ea"/>
                <a:cs typeface="+mn-cs"/>
              </a:rPr>
              <a:t>Wikipedia (</a:t>
            </a:r>
            <a:r>
              <a:rPr lang="it-IT" sz="1200" b="0" i="0" u="none" strike="noStrike" kern="1200">
                <a:solidFill>
                  <a:schemeClr val="tx1"/>
                </a:solidFill>
                <a:effectLst/>
                <a:latin typeface="+mn-lt"/>
                <a:ea typeface="+mn-ea"/>
                <a:cs typeface="+mn-cs"/>
                <a:hlinkClick r:id="rId3"/>
              </a:rPr>
              <a:t>1</a:t>
            </a:r>
            <a:r>
              <a:rPr lang="it-IT" sz="1200" b="0" i="0" u="none" strike="noStrike" kern="1200">
                <a:solidFill>
                  <a:schemeClr val="tx1"/>
                </a:solidFill>
                <a:effectLst/>
                <a:latin typeface="+mn-lt"/>
                <a:ea typeface="+mn-ea"/>
                <a:cs typeface="+mn-cs"/>
              </a:rPr>
              <a:t>) defines graph theory as:</a:t>
            </a:r>
          </a:p>
          <a:p>
            <a:r>
              <a:rPr lang="it-IT" sz="1200" b="0" i="1" u="none" strike="noStrike" kern="1200">
                <a:solidFill>
                  <a:schemeClr val="tx1"/>
                </a:solidFill>
                <a:effectLst/>
                <a:latin typeface="+mn-lt"/>
                <a:ea typeface="+mn-ea"/>
                <a:cs typeface="+mn-cs"/>
              </a:rPr>
              <a:t>“[…] the study of graphs, mathematical structures used to model pairwise relations between objects. A graph in this context is made up of vertices, nodes, or points which are connected by edges, arcs, or lines”. </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In practical terms, it is the set of abstract concepts and methods that can be used to visualise and analyse networks.</a:t>
            </a:r>
          </a:p>
          <a:p>
            <a:endParaRPr lang="it-IT"/>
          </a:p>
          <a:p>
            <a:r>
              <a:rPr lang="it-IT" sz="1200" b="0" i="0" u="none" strike="noStrike" kern="1200">
                <a:solidFill>
                  <a:schemeClr val="tx1"/>
                </a:solidFill>
                <a:effectLst/>
                <a:latin typeface="+mn-lt"/>
                <a:ea typeface="+mn-ea"/>
                <a:cs typeface="+mn-cs"/>
              </a:rPr>
              <a:t>Graph theory and the idea of topology was first described by the Swiss mathematician Leonard Euler as applied to the problem of the seven bridges of Königsberg. Königsberg consisted of four islands connected by seven bridges (Figure 2).  No one had ever found a path that visited all four islands and crossed each of the seven bridges only once. Naturally, people assumed that no such path existed, but there was no mathematical proof of this.</a:t>
            </a:r>
          </a:p>
          <a:p>
            <a:r>
              <a:rPr lang="it-IT" sz="1200" b="0" i="0" u="none" strike="noStrike" kern="1200">
                <a:solidFill>
                  <a:schemeClr val="tx1"/>
                </a:solidFill>
                <a:effectLst/>
                <a:latin typeface="+mn-lt"/>
                <a:ea typeface="+mn-ea"/>
                <a:cs typeface="+mn-cs"/>
              </a:rPr>
              <a:t>Euler showed that, to solve the problem, only the relations between the land masses are relevant, not the shape or actual distances on the map. These relationships can be represented in the form of a graph where the land masses are the nodes and the bridges are the edges of the graph. Euler used this graph and its topological features to prove that the path did not exist.</a:t>
            </a:r>
          </a:p>
          <a:p>
            <a:r>
              <a:rPr lang="it-IT" sz="1200" b="0" i="0" u="none" strike="noStrike" kern="1200">
                <a:solidFill>
                  <a:schemeClr val="tx1"/>
                </a:solidFill>
                <a:effectLst/>
                <a:latin typeface="+mn-lt"/>
                <a:ea typeface="+mn-ea"/>
                <a:cs typeface="+mn-cs"/>
              </a:rPr>
              <a:t>Euler’s formulation of this problem provided the basis of a whole area of mathematics and it is the foundation of all the tools and concepts we will explore in this course.</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4</a:t>
            </a:fld>
            <a:endParaRPr lang="it-IT"/>
          </a:p>
        </p:txBody>
      </p:sp>
    </p:spTree>
    <p:extLst>
      <p:ext uri="{BB962C8B-B14F-4D97-AF65-F5344CB8AC3E}">
        <p14:creationId xmlns:p14="http://schemas.microsoft.com/office/powerpoint/2010/main" val="158439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Networks can represent many different types of data. The </a:t>
            </a:r>
            <a:r>
              <a:rPr lang="it-IT" sz="1200" b="1" i="0" u="none" strike="noStrike" kern="1200">
                <a:solidFill>
                  <a:schemeClr val="tx1"/>
                </a:solidFill>
                <a:effectLst/>
                <a:latin typeface="+mn-lt"/>
                <a:ea typeface="+mn-ea"/>
                <a:cs typeface="+mn-cs"/>
              </a:rPr>
              <a:t>nodes</a:t>
            </a:r>
            <a:r>
              <a:rPr lang="it-IT" sz="1200" b="0" i="0" u="none" strike="noStrike" kern="1200">
                <a:solidFill>
                  <a:schemeClr val="tx1"/>
                </a:solidFill>
                <a:effectLst/>
                <a:latin typeface="+mn-lt"/>
                <a:ea typeface="+mn-ea"/>
                <a:cs typeface="+mn-cs"/>
              </a:rPr>
              <a:t> represent different entities (e.g. proteins or genes in biological networks), and </a:t>
            </a:r>
            <a:r>
              <a:rPr lang="it-IT" sz="1200" b="1" i="0" u="none" strike="noStrike" kern="1200">
                <a:solidFill>
                  <a:schemeClr val="tx1"/>
                </a:solidFill>
                <a:effectLst/>
                <a:latin typeface="+mn-lt"/>
                <a:ea typeface="+mn-ea"/>
                <a:cs typeface="+mn-cs"/>
              </a:rPr>
              <a:t>edges</a:t>
            </a:r>
            <a:r>
              <a:rPr lang="it-IT" sz="1200" b="0" i="0" u="none" strike="noStrike" kern="1200">
                <a:solidFill>
                  <a:schemeClr val="tx1"/>
                </a:solidFill>
                <a:effectLst/>
                <a:latin typeface="+mn-lt"/>
                <a:ea typeface="+mn-ea"/>
                <a:cs typeface="+mn-cs"/>
              </a:rPr>
              <a:t> convey information about the links between the nodes. First we will concentrate on the </a:t>
            </a:r>
            <a:r>
              <a:rPr lang="it-IT" sz="1200" b="1" i="0" u="none" strike="noStrike" kern="1200">
                <a:solidFill>
                  <a:schemeClr val="tx1"/>
                </a:solidFill>
                <a:effectLst/>
                <a:latin typeface="+mn-lt"/>
                <a:ea typeface="+mn-ea"/>
                <a:cs typeface="+mn-cs"/>
              </a:rPr>
              <a:t>edges</a:t>
            </a:r>
            <a:r>
              <a:rPr lang="it-IT" sz="1200" b="0" i="0" u="none" strike="noStrike" kern="1200">
                <a:solidFill>
                  <a:schemeClr val="tx1"/>
                </a:solidFill>
                <a:effectLst/>
                <a:latin typeface="+mn-lt"/>
                <a:ea typeface="+mn-ea"/>
                <a:cs typeface="+mn-cs"/>
              </a:rPr>
              <a:t>. Depending on the nature of underlying edge information, different types of analysis can be performed. For this reason, it is useful to highlight the main types of edges that can be found in a network (Figure 3).</a:t>
            </a:r>
          </a:p>
          <a:p>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Types of network edges</a:t>
            </a:r>
          </a:p>
          <a:p>
            <a:r>
              <a:rPr lang="it-IT" sz="1200" b="1" i="0" u="none" strike="noStrike" kern="1200">
                <a:solidFill>
                  <a:schemeClr val="tx1"/>
                </a:solidFill>
                <a:effectLst/>
                <a:latin typeface="+mn-lt"/>
                <a:ea typeface="+mn-ea"/>
                <a:cs typeface="+mn-cs"/>
              </a:rPr>
              <a:t>Undirected edges</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This type of edge is found in protein-protein interaction networks (PPINs). The relationship between the nodes is a simple connection, without a given ‘flow’ implied, since the evidence behind the relationship only tells us that A binds B.</a:t>
            </a:r>
          </a:p>
          <a:p>
            <a:r>
              <a:rPr lang="it-IT" sz="1200" b="1" i="0" u="none" strike="noStrike" kern="1200">
                <a:solidFill>
                  <a:schemeClr val="tx1"/>
                </a:solidFill>
                <a:effectLst/>
                <a:latin typeface="+mn-lt"/>
                <a:ea typeface="+mn-ea"/>
                <a:cs typeface="+mn-cs"/>
              </a:rPr>
              <a:t>Directed edges</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This is the kind of connection found, for example, in metabolic or </a:t>
            </a:r>
            <a:r>
              <a:rPr lang="it-IT" sz="1200" b="0" i="0" u="none" strike="noStrike" kern="1200">
                <a:solidFill>
                  <a:schemeClr val="tx1"/>
                </a:solidFill>
                <a:effectLst/>
                <a:latin typeface="+mn-lt"/>
                <a:ea typeface="+mn-ea"/>
                <a:cs typeface="+mn-cs"/>
                <a:hlinkClick r:id="rId3"/>
              </a:rPr>
              <a:t>gene regulation</a:t>
            </a:r>
            <a:r>
              <a:rPr lang="it-IT" sz="1200" b="0" i="0" u="none" strike="noStrike" kern="1200">
                <a:solidFill>
                  <a:schemeClr val="tx1"/>
                </a:solidFill>
                <a:effectLst/>
                <a:latin typeface="+mn-lt"/>
                <a:ea typeface="+mn-ea"/>
                <a:cs typeface="+mn-cs"/>
              </a:rPr>
              <a:t> networks. There is a clear flow of signal implied and the network can be organised hierarchically.</a:t>
            </a:r>
          </a:p>
          <a:p>
            <a:r>
              <a:rPr lang="it-IT" sz="1200" b="1" i="0" u="none" strike="noStrike" kern="1200">
                <a:solidFill>
                  <a:schemeClr val="tx1"/>
                </a:solidFill>
                <a:effectLst/>
                <a:latin typeface="+mn-lt"/>
                <a:ea typeface="+mn-ea"/>
                <a:cs typeface="+mn-cs"/>
              </a:rPr>
              <a:t>Weighted edges </a:t>
            </a:r>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Directed or undirected edges can also have weight or a quantitative value associated with them. This is used to depict concepts such a reliability of an interaction, the quantitative expression change that a gene induces over another or even how closely related two genes are in terms of sequence similarity. Edges can also be weighted by their centrality values or several other topological parameters.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5</a:t>
            </a:fld>
            <a:endParaRPr lang="it-IT"/>
          </a:p>
        </p:txBody>
      </p:sp>
    </p:spTree>
    <p:extLst>
      <p:ext uri="{BB962C8B-B14F-4D97-AF65-F5344CB8AC3E}">
        <p14:creationId xmlns:p14="http://schemas.microsoft.com/office/powerpoint/2010/main" val="21277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Every network can be expressed mathematically in the form of an adjacency matrix (Figure 4). In these matrices the rows and columns are assigned to the nodes in the network and the presence of an edge is symbolised by a numerical value. By using the matrix representation of the network we can calculate network properties such as degree, and other centralities by applying basic concepts from linear algebra (see later in the course). </a:t>
            </a:r>
          </a:p>
          <a:p>
            <a:endParaRPr lang="it-IT" sz="1200" b="0" i="0" u="none" strike="noStrike" kern="1200">
              <a:solidFill>
                <a:schemeClr val="tx1"/>
              </a:solidFill>
              <a:effectLst/>
              <a:latin typeface="+mn-lt"/>
              <a:ea typeface="+mn-ea"/>
              <a:cs typeface="+mn-cs"/>
            </a:endParaRPr>
          </a:p>
          <a:p>
            <a:r>
              <a:rPr lang="it-IT">
                <a:effectLst/>
              </a:rPr>
              <a:t>A network with undirected, unweighted edges will be represented by a symmetric matrix containing only the values </a:t>
            </a:r>
            <a:r>
              <a:rPr lang="it-IT" i="1">
                <a:effectLst/>
              </a:rPr>
              <a:t>1</a:t>
            </a:r>
            <a:r>
              <a:rPr lang="it-IT">
                <a:effectLst/>
              </a:rPr>
              <a:t> and </a:t>
            </a:r>
            <a:r>
              <a:rPr lang="it-IT" i="1">
                <a:effectLst/>
              </a:rPr>
              <a:t>0</a:t>
            </a:r>
            <a:r>
              <a:rPr lang="it-IT">
                <a:effectLst/>
              </a:rPr>
              <a:t> to represent the presence and absence of connections, respectively.</a:t>
            </a:r>
          </a:p>
          <a:p>
            <a:r>
              <a:rPr lang="it-IT">
                <a:effectLst/>
              </a:rPr>
              <a:t>Directed and weighted networks can make use of different numerical values in the matrix to express these more complex relationships. The sign of the values, for example, is sometimes used to indicate stimulation or inhibition.</a:t>
            </a:r>
          </a:p>
          <a:p>
            <a:br>
              <a:rPr lang="it-IT">
                <a:effectLst/>
              </a:rPr>
            </a:br>
            <a:endParaRPr lang="it-IT">
              <a:effectLst/>
            </a:endParaRP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6</a:t>
            </a:fld>
            <a:endParaRPr lang="it-IT"/>
          </a:p>
        </p:txBody>
      </p:sp>
    </p:spTree>
    <p:extLst>
      <p:ext uri="{BB962C8B-B14F-4D97-AF65-F5344CB8AC3E}">
        <p14:creationId xmlns:p14="http://schemas.microsoft.com/office/powerpoint/2010/main" val="248864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Graphs have some properties that are very useful when unravelling the information that they contain. It is important to realise that the purpose of any type of network analysis is to work with the complexity of the network to extract meaningful information that you would not have if the individual components were examined separately.</a:t>
            </a:r>
          </a:p>
          <a:p>
            <a:r>
              <a:rPr lang="it-IT" sz="1200" b="0" i="0" u="none" strike="noStrike" kern="1200">
                <a:solidFill>
                  <a:schemeClr val="tx1"/>
                </a:solidFill>
                <a:effectLst/>
                <a:latin typeface="+mn-lt"/>
                <a:ea typeface="+mn-ea"/>
                <a:cs typeface="+mn-cs"/>
              </a:rPr>
              <a:t>Network properties, and particularly </a:t>
            </a:r>
            <a:r>
              <a:rPr lang="it-IT" sz="1200" b="1" i="0" u="none" strike="noStrike" kern="1200">
                <a:solidFill>
                  <a:schemeClr val="tx1"/>
                </a:solidFill>
                <a:effectLst/>
                <a:latin typeface="+mn-lt"/>
                <a:ea typeface="+mn-ea"/>
                <a:cs typeface="+mn-cs"/>
              </a:rPr>
              <a:t>topological properties</a:t>
            </a:r>
            <a:r>
              <a:rPr lang="it-IT" sz="1200" b="0" i="0" u="none" strike="noStrike" kern="1200">
                <a:solidFill>
                  <a:schemeClr val="tx1"/>
                </a:solidFill>
                <a:effectLst/>
                <a:latin typeface="+mn-lt"/>
                <a:ea typeface="+mn-ea"/>
                <a:cs typeface="+mn-cs"/>
              </a:rPr>
              <a:t>, can help us identify relevant sub-structures within a network.</a:t>
            </a:r>
          </a:p>
          <a:p>
            <a:r>
              <a:rPr lang="it-IT" sz="1200" b="0" i="0" u="none" strike="noStrike" kern="1200">
                <a:solidFill>
                  <a:schemeClr val="tx1"/>
                </a:solidFill>
                <a:effectLst/>
                <a:latin typeface="+mn-lt"/>
                <a:ea typeface="+mn-ea"/>
                <a:cs typeface="+mn-cs"/>
              </a:rPr>
              <a:t>Topology is the way in which the nodes and edges are arranged within a network. Topological properties can apply to the network as a whole or to individual nodes and edges. Some of the most used topological properties and concepts are:</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7</a:t>
            </a:fld>
            <a:endParaRPr lang="it-IT"/>
          </a:p>
        </p:txBody>
      </p:sp>
    </p:spTree>
    <p:extLst>
      <p:ext uri="{BB962C8B-B14F-4D97-AF65-F5344CB8AC3E}">
        <p14:creationId xmlns:p14="http://schemas.microsoft.com/office/powerpoint/2010/main" val="2237157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It is important to emphasise that significant challenges arise not only from the sheer size of the dataset used, but also due to the fact that biological datasets are inherently noisy and incomplete. Often, different types of evidence will not overlap or will be contradictory. The way the data was obtained is an important aspect to considere here, with the information typically coming from the following sources:</a:t>
            </a:r>
          </a:p>
          <a:p>
            <a:r>
              <a:rPr lang="it-IT" sz="1200" b="1" i="0" u="none" strike="noStrike" kern="1200">
                <a:solidFill>
                  <a:schemeClr val="tx1"/>
                </a:solidFill>
                <a:effectLst/>
                <a:latin typeface="+mn-lt"/>
                <a:ea typeface="+mn-ea"/>
                <a:cs typeface="+mn-cs"/>
              </a:rPr>
              <a:t>Manual curation of scientific literature</a:t>
            </a:r>
            <a:r>
              <a:rPr lang="it-IT" sz="1200" b="0" i="0" u="none" strike="noStrike" kern="1200">
                <a:solidFill>
                  <a:schemeClr val="tx1"/>
                </a:solidFill>
                <a:effectLst/>
                <a:latin typeface="+mn-lt"/>
                <a:ea typeface="+mn-ea"/>
                <a:cs typeface="+mn-cs"/>
              </a:rPr>
              <a:t>: Scientific curators or domain experts evaluate existing published evidence and store it in a database. This provides high-quality, well represented information, but curation is an expensive and time consuming task and the size of the datasets is limited by these factors.</a:t>
            </a:r>
          </a:p>
          <a:p>
            <a:r>
              <a:rPr lang="it-IT" sz="1200" b="1" i="0" u="none" strike="noStrike" kern="1200">
                <a:solidFill>
                  <a:schemeClr val="tx1"/>
                </a:solidFill>
                <a:effectLst/>
                <a:latin typeface="+mn-lt"/>
                <a:ea typeface="+mn-ea"/>
                <a:cs typeface="+mn-cs"/>
              </a:rPr>
              <a:t>High-throughput datasets:</a:t>
            </a:r>
            <a:r>
              <a:rPr lang="it-IT" sz="1200" b="0" i="0" u="none" strike="noStrike" kern="1200">
                <a:solidFill>
                  <a:schemeClr val="tx1"/>
                </a:solidFill>
                <a:effectLst/>
                <a:latin typeface="+mn-lt"/>
                <a:ea typeface="+mn-ea"/>
                <a:cs typeface="+mn-cs"/>
              </a:rPr>
              <a:t> Some experimental approaches can generate large amounts of data, such as large-scale PPI datasets generated via yeast two-hybrid or affinity purification plus mass spectrometry identification. They provide large, systematically produced datasets but the information suffers the inherent biases of the chosen technique and they vary in quality.</a:t>
            </a:r>
          </a:p>
          <a:p>
            <a:r>
              <a:rPr lang="it-IT" sz="1200" b="1" i="0" u="none" strike="noStrike" kern="1200">
                <a:solidFill>
                  <a:schemeClr val="tx1"/>
                </a:solidFill>
                <a:effectLst/>
                <a:latin typeface="+mn-lt"/>
                <a:ea typeface="+mn-ea"/>
                <a:cs typeface="+mn-cs"/>
              </a:rPr>
              <a:t>Computational predictions:</a:t>
            </a:r>
            <a:r>
              <a:rPr lang="it-IT" sz="1200" b="0" i="0" u="none" strike="noStrike" kern="1200">
                <a:solidFill>
                  <a:schemeClr val="tx1"/>
                </a:solidFill>
                <a:effectLst/>
                <a:latin typeface="+mn-lt"/>
                <a:ea typeface="+mn-ea"/>
                <a:cs typeface="+mn-cs"/>
              </a:rPr>
              <a:t> Many methods use existing experimental evidence as their basis and aim to predict unexplored relationships between biological entities. For example, protein interactions in humans can be used to predict a similar interactions in mice if there are close enough orthologues in this organism. They provide a tool to broaden and even refine the space of experimentally derived interactions, but the datasets produced are understandably noisier than with the previous sources.</a:t>
            </a:r>
          </a:p>
          <a:p>
            <a:r>
              <a:rPr lang="it-IT" sz="1200" b="1" i="0" u="none" strike="noStrike" kern="1200">
                <a:solidFill>
                  <a:schemeClr val="tx1"/>
                </a:solidFill>
                <a:effectLst/>
                <a:latin typeface="+mn-lt"/>
                <a:ea typeface="+mn-ea"/>
                <a:cs typeface="+mn-cs"/>
              </a:rPr>
              <a:t>Literature text-mining:</a:t>
            </a:r>
            <a:r>
              <a:rPr lang="it-IT" sz="1200" b="0" i="0" u="none" strike="noStrike" kern="1200">
                <a:solidFill>
                  <a:schemeClr val="tx1"/>
                </a:solidFill>
                <a:effectLst/>
                <a:latin typeface="+mn-lt"/>
                <a:ea typeface="+mn-ea"/>
                <a:cs typeface="+mn-cs"/>
              </a:rPr>
              <a:t> Multiple algorithms are used to computationally extract systematically represented relationships from the published literature. As with the previous case, although they can greatly increase the coverage of the data, </a:t>
            </a:r>
            <a:r>
              <a:rPr lang="it-IT" sz="1200" b="0" i="0" u="none" strike="noStrike" kern="1200">
                <a:solidFill>
                  <a:schemeClr val="tx1"/>
                </a:solidFill>
                <a:effectLst/>
                <a:latin typeface="+mn-lt"/>
                <a:ea typeface="+mn-ea"/>
                <a:cs typeface="+mn-cs"/>
                <a:hlinkClick r:id="rId3"/>
              </a:rPr>
              <a:t>natural language processing</a:t>
            </a:r>
            <a:r>
              <a:rPr lang="it-IT" sz="1200" b="0" i="0" u="none" strike="noStrike" kern="1200">
                <a:solidFill>
                  <a:schemeClr val="tx1"/>
                </a:solidFill>
                <a:effectLst/>
                <a:latin typeface="+mn-lt"/>
                <a:ea typeface="+mn-ea"/>
                <a:cs typeface="+mn-cs"/>
              </a:rPr>
              <a:t> is a tricky business and the results tend to be rather noisy.</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18</a:t>
            </a:fld>
            <a:endParaRPr lang="it-IT"/>
          </a:p>
        </p:txBody>
      </p:sp>
    </p:spTree>
    <p:extLst>
      <p:ext uri="{BB962C8B-B14F-4D97-AF65-F5344CB8AC3E}">
        <p14:creationId xmlns:p14="http://schemas.microsoft.com/office/powerpoint/2010/main" val="372329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i="0" u="none" strike="noStrike" kern="1200">
                <a:solidFill>
                  <a:schemeClr val="tx1"/>
                </a:solidFill>
                <a:effectLst/>
                <a:latin typeface="+mn-lt"/>
                <a:ea typeface="+mn-ea"/>
                <a:cs typeface="+mn-cs"/>
              </a:rPr>
              <a:t>Protein-protein interactions</a:t>
            </a:r>
            <a:r>
              <a:rPr lang="it-IT" sz="1200" b="0" i="0" u="none" strike="noStrike" kern="1200">
                <a:solidFill>
                  <a:schemeClr val="tx1"/>
                </a:solidFill>
                <a:effectLst/>
                <a:latin typeface="+mn-lt"/>
                <a:ea typeface="+mn-ea"/>
                <a:cs typeface="+mn-cs"/>
              </a:rPr>
              <a:t> (PPIs) are essential to almost every process in a cell, so understanding PPIs is crucial for understanding cell physiology in normal and disease states. It is also essential in drug development, since drugs can affect PPIs. </a:t>
            </a:r>
            <a:r>
              <a:rPr lang="it-IT" sz="1200" b="1" i="0" u="none" strike="noStrike" kern="1200">
                <a:solidFill>
                  <a:schemeClr val="tx1"/>
                </a:solidFill>
                <a:effectLst/>
                <a:latin typeface="+mn-lt"/>
                <a:ea typeface="+mn-ea"/>
                <a:cs typeface="+mn-cs"/>
              </a:rPr>
              <a:t>Protein-protein interaction networks</a:t>
            </a:r>
            <a:r>
              <a:rPr lang="it-IT" sz="1200" b="0" i="0" u="none" strike="noStrike" kern="1200">
                <a:solidFill>
                  <a:schemeClr val="tx1"/>
                </a:solidFill>
                <a:effectLst/>
                <a:latin typeface="+mn-lt"/>
                <a:ea typeface="+mn-ea"/>
                <a:cs typeface="+mn-cs"/>
              </a:rPr>
              <a:t> (PPIN) are mathematical representations of the physical contacts between proteins in the cell. These contacts:</a:t>
            </a:r>
          </a:p>
          <a:p>
            <a:r>
              <a:rPr lang="it-IT" sz="1200" b="0" i="0" u="none" strike="noStrike" kern="1200">
                <a:solidFill>
                  <a:schemeClr val="tx1"/>
                </a:solidFill>
                <a:effectLst/>
                <a:latin typeface="+mn-lt"/>
                <a:ea typeface="+mn-ea"/>
                <a:cs typeface="+mn-cs"/>
              </a:rPr>
              <a:t>are specific;</a:t>
            </a:r>
          </a:p>
          <a:p>
            <a:r>
              <a:rPr lang="it-IT" sz="1200" b="0" i="0" u="none" strike="noStrike" kern="1200">
                <a:solidFill>
                  <a:schemeClr val="tx1"/>
                </a:solidFill>
                <a:effectLst/>
                <a:latin typeface="+mn-lt"/>
                <a:ea typeface="+mn-ea"/>
                <a:cs typeface="+mn-cs"/>
              </a:rPr>
              <a:t>occur between defined binding regions in the proteins; and</a:t>
            </a:r>
          </a:p>
          <a:p>
            <a:r>
              <a:rPr lang="it-IT" sz="1200" b="0" i="0" u="none" strike="noStrike" kern="1200">
                <a:solidFill>
                  <a:schemeClr val="tx1"/>
                </a:solidFill>
                <a:effectLst/>
                <a:latin typeface="+mn-lt"/>
                <a:ea typeface="+mn-ea"/>
                <a:cs typeface="+mn-cs"/>
              </a:rPr>
              <a:t>have a particular biological meaning (i.e., they serve a specific function).</a:t>
            </a:r>
          </a:p>
          <a:p>
            <a:r>
              <a:rPr lang="it-IT" sz="1200" b="0" i="0" u="none" strike="noStrike" kern="1200">
                <a:solidFill>
                  <a:schemeClr val="tx1"/>
                </a:solidFill>
                <a:effectLst/>
                <a:latin typeface="+mn-lt"/>
                <a:ea typeface="+mn-ea"/>
                <a:cs typeface="+mn-cs"/>
              </a:rPr>
              <a:t>PPI information can represent both transient and stable interactions:</a:t>
            </a:r>
          </a:p>
          <a:p>
            <a:r>
              <a:rPr lang="it-IT" sz="1200" b="0" i="0" u="none" strike="noStrike" kern="1200">
                <a:solidFill>
                  <a:schemeClr val="tx1"/>
                </a:solidFill>
                <a:effectLst/>
                <a:latin typeface="+mn-lt"/>
                <a:ea typeface="+mn-ea"/>
                <a:cs typeface="+mn-cs"/>
              </a:rPr>
              <a:t>Stable interactions are formed in protein complexes (e.g. ribosome, haemoglobin).</a:t>
            </a:r>
          </a:p>
          <a:p>
            <a:r>
              <a:rPr lang="it-IT" sz="1200" b="0" i="0" u="none" strike="noStrike" kern="1200">
                <a:solidFill>
                  <a:schemeClr val="tx1"/>
                </a:solidFill>
                <a:effectLst/>
                <a:latin typeface="+mn-lt"/>
                <a:ea typeface="+mn-ea"/>
                <a:cs typeface="+mn-cs"/>
              </a:rPr>
              <a:t>Transient interactions are brief interactions that modify or carry a protein, leading to further change (e.g. protein kinases, nuclear pore importins). They constitute the most dynamic part of the interactome.</a:t>
            </a:r>
          </a:p>
          <a:p>
            <a:r>
              <a:rPr lang="it-IT" sz="1200" b="0" i="0" u="none" strike="noStrike" kern="1200">
                <a:solidFill>
                  <a:schemeClr val="tx1"/>
                </a:solidFill>
                <a:effectLst/>
                <a:latin typeface="+mn-lt"/>
                <a:ea typeface="+mn-ea"/>
                <a:cs typeface="+mn-cs"/>
              </a:rPr>
              <a:t>Knowledge of PPIs can be used to:</a:t>
            </a:r>
          </a:p>
          <a:p>
            <a:r>
              <a:rPr lang="it-IT" sz="1200" b="0" i="0" u="none" strike="noStrike" kern="1200">
                <a:solidFill>
                  <a:schemeClr val="tx1"/>
                </a:solidFill>
                <a:effectLst/>
                <a:latin typeface="+mn-lt"/>
                <a:ea typeface="+mn-ea"/>
                <a:cs typeface="+mn-cs"/>
              </a:rPr>
              <a:t>assign putative roles to uncharacterised proteins; </a:t>
            </a:r>
          </a:p>
          <a:p>
            <a:r>
              <a:rPr lang="it-IT" sz="1200" b="0" i="0" u="none" strike="noStrike" kern="1200">
                <a:solidFill>
                  <a:schemeClr val="tx1"/>
                </a:solidFill>
                <a:effectLst/>
                <a:latin typeface="+mn-lt"/>
                <a:ea typeface="+mn-ea"/>
                <a:cs typeface="+mn-cs"/>
              </a:rPr>
              <a:t>add fine-grained detail about the steps within a signalling pathway; or </a:t>
            </a:r>
          </a:p>
          <a:p>
            <a:r>
              <a:rPr lang="it-IT" sz="1200" b="0" i="0" u="none" strike="noStrike" kern="1200">
                <a:solidFill>
                  <a:schemeClr val="tx1"/>
                </a:solidFill>
                <a:effectLst/>
                <a:latin typeface="+mn-lt"/>
                <a:ea typeface="+mn-ea"/>
                <a:cs typeface="+mn-cs"/>
              </a:rPr>
              <a:t>characterise the relationships between proteins that form multi-molecular complexes such as the proteasome.</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19</a:t>
            </a:fld>
            <a:endParaRPr lang="it-IT"/>
          </a:p>
        </p:txBody>
      </p:sp>
    </p:spTree>
    <p:extLst>
      <p:ext uri="{BB962C8B-B14F-4D97-AF65-F5344CB8AC3E}">
        <p14:creationId xmlns:p14="http://schemas.microsoft.com/office/powerpoint/2010/main" val="234005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a:solidFill>
                  <a:schemeClr val="tx1"/>
                </a:solidFill>
                <a:effectLst/>
                <a:latin typeface="+mn-lt"/>
                <a:ea typeface="+mn-ea"/>
                <a:cs typeface="+mn-cs"/>
              </a:rPr>
              <a:t>The </a:t>
            </a:r>
            <a:r>
              <a:rPr lang="it-IT" sz="1200" b="1" i="0" u="none" strike="noStrike" kern="1200">
                <a:solidFill>
                  <a:schemeClr val="tx1"/>
                </a:solidFill>
                <a:effectLst/>
                <a:latin typeface="+mn-lt"/>
                <a:ea typeface="+mn-ea"/>
                <a:cs typeface="+mn-cs"/>
              </a:rPr>
              <a:t>interactome</a:t>
            </a:r>
            <a:r>
              <a:rPr lang="it-IT" sz="1200" b="0" i="0" u="none" strike="noStrike" kern="1200">
                <a:solidFill>
                  <a:schemeClr val="tx1"/>
                </a:solidFill>
                <a:effectLst/>
                <a:latin typeface="+mn-lt"/>
                <a:ea typeface="+mn-ea"/>
                <a:cs typeface="+mn-cs"/>
              </a:rPr>
              <a:t> is the totality of PPIs that happen in a cell, an organism or a specific biological context. The development of large-scale PPI screening techniques, especially high-throughput affinity purification combined with mass-spectrometry and the yeast two-hybrid assay, has caused an explosion in the amount of PPI data and the construction of ever more complex and complete interactomes (Figure 16). This experimental evidence is complemented by the availability of PPI prediction algorithms. A lot of this information is available through molecular interaction databases such as </a:t>
            </a:r>
            <a:r>
              <a:rPr lang="it-IT" sz="1200" b="0" i="0" u="none" strike="noStrike" kern="1200">
                <a:solidFill>
                  <a:schemeClr val="tx1"/>
                </a:solidFill>
                <a:effectLst/>
                <a:latin typeface="+mn-lt"/>
                <a:ea typeface="+mn-ea"/>
                <a:cs typeface="+mn-cs"/>
                <a:hlinkClick r:id="rId3"/>
              </a:rPr>
              <a:t>IntAct</a:t>
            </a:r>
            <a:r>
              <a:rPr lang="it-IT" sz="1200" b="0" i="0" u="none" strike="noStrike" kern="1200">
                <a:solidFill>
                  <a:schemeClr val="tx1"/>
                </a:solidFill>
                <a:effectLst/>
                <a:latin typeface="+mn-lt"/>
                <a:ea typeface="+mn-ea"/>
                <a:cs typeface="+mn-cs"/>
              </a:rPr>
              <a:t>.  </a:t>
            </a:r>
          </a:p>
          <a:p>
            <a:r>
              <a:rPr lang="it-IT" sz="1200" b="1" i="0" u="none" strike="noStrike" kern="1200">
                <a:solidFill>
                  <a:schemeClr val="tx1"/>
                </a:solidFill>
                <a:effectLst/>
                <a:latin typeface="+mn-lt"/>
                <a:ea typeface="+mn-ea"/>
                <a:cs typeface="+mn-cs"/>
              </a:rPr>
              <a:t>Figure 16 </a:t>
            </a:r>
            <a:r>
              <a:rPr lang="it-IT" sz="1200" b="0" i="0" u="none" strike="noStrike" kern="1200">
                <a:solidFill>
                  <a:schemeClr val="tx1"/>
                </a:solidFill>
                <a:effectLst/>
                <a:latin typeface="+mn-lt"/>
                <a:ea typeface="+mn-ea"/>
                <a:cs typeface="+mn-cs"/>
              </a:rPr>
              <a:t>Yeast (left) and human (right) interactomes obtained using the yeast-two hybrid method. Images reprinted by permission from Macmillan Publishers Ltd: Jeong et al. Nature 2001. 411 (</a:t>
            </a:r>
            <a:r>
              <a:rPr lang="it-IT" sz="1200" b="0" i="0" u="none" strike="noStrike" kern="1200">
                <a:solidFill>
                  <a:schemeClr val="tx1"/>
                </a:solidFill>
                <a:effectLst/>
                <a:latin typeface="+mn-lt"/>
                <a:ea typeface="+mn-ea"/>
                <a:cs typeface="+mn-cs"/>
                <a:hlinkClick r:id="rId4"/>
              </a:rPr>
              <a:t>3</a:t>
            </a:r>
            <a:r>
              <a:rPr lang="it-IT" sz="1200" b="0" i="0" u="none" strike="noStrike" kern="1200">
                <a:solidFill>
                  <a:schemeClr val="tx1"/>
                </a:solidFill>
                <a:effectLst/>
                <a:latin typeface="+mn-lt"/>
                <a:ea typeface="+mn-ea"/>
                <a:cs typeface="+mn-cs"/>
              </a:rPr>
              <a:t>) and Rual et al. Nature 2005: 437 (</a:t>
            </a:r>
            <a:r>
              <a:rPr lang="it-IT" sz="1200" b="0" i="0" u="none" strike="noStrike" kern="1200">
                <a:solidFill>
                  <a:schemeClr val="tx1"/>
                </a:solidFill>
                <a:effectLst/>
                <a:latin typeface="+mn-lt"/>
                <a:ea typeface="+mn-ea"/>
                <a:cs typeface="+mn-cs"/>
                <a:hlinkClick r:id="rId4"/>
              </a:rPr>
              <a:t>4</a:t>
            </a:r>
            <a:r>
              <a:rPr lang="it-IT" sz="1200" b="0" i="0" u="none" strike="noStrike" kern="1200">
                <a:solidFill>
                  <a:schemeClr val="tx1"/>
                </a:solidFill>
                <a:effectLst/>
                <a:latin typeface="+mn-lt"/>
                <a:ea typeface="+mn-ea"/>
                <a:cs typeface="+mn-cs"/>
              </a:rPr>
              <a:t>). </a:t>
            </a:r>
          </a:p>
          <a:p>
            <a:r>
              <a:rPr lang="it-IT" sz="1200" b="0" i="0" u="none" strike="noStrike" kern="1200">
                <a:solidFill>
                  <a:schemeClr val="tx1"/>
                </a:solidFill>
                <a:effectLst/>
                <a:latin typeface="+mn-lt"/>
                <a:ea typeface="+mn-ea"/>
                <a:cs typeface="+mn-cs"/>
              </a:rPr>
              <a:t>It is important to emphasise once more the limitations of available PPI data. Our current knowledge of the interactome is both </a:t>
            </a:r>
            <a:r>
              <a:rPr lang="it-IT" sz="1200" b="1" i="0" u="none" strike="noStrike" kern="1200">
                <a:solidFill>
                  <a:schemeClr val="tx1"/>
                </a:solidFill>
                <a:effectLst/>
                <a:latin typeface="+mn-lt"/>
                <a:ea typeface="+mn-ea"/>
                <a:cs typeface="+mn-cs"/>
              </a:rPr>
              <a:t>incomplete</a:t>
            </a:r>
            <a:r>
              <a:rPr lang="it-IT" sz="1200" b="0" i="0" u="none" strike="noStrike" kern="1200">
                <a:solidFill>
                  <a:schemeClr val="tx1"/>
                </a:solidFill>
                <a:effectLst/>
                <a:latin typeface="+mn-lt"/>
                <a:ea typeface="+mn-ea"/>
                <a:cs typeface="+mn-cs"/>
              </a:rPr>
              <a:t> and </a:t>
            </a:r>
            <a:r>
              <a:rPr lang="it-IT" sz="1200" b="1" i="0" u="none" strike="noStrike" kern="1200">
                <a:solidFill>
                  <a:schemeClr val="tx1"/>
                </a:solidFill>
                <a:effectLst/>
                <a:latin typeface="+mn-lt"/>
                <a:ea typeface="+mn-ea"/>
                <a:cs typeface="+mn-cs"/>
              </a:rPr>
              <a:t>noisy</a:t>
            </a:r>
            <a:r>
              <a:rPr lang="it-IT" sz="1200" b="0" i="0" u="none" strike="noStrike" kern="1200">
                <a:solidFill>
                  <a:schemeClr val="tx1"/>
                </a:solidFill>
                <a:effectLst/>
                <a:latin typeface="+mn-lt"/>
                <a:ea typeface="+mn-ea"/>
                <a:cs typeface="+mn-cs"/>
              </a:rPr>
              <a:t>. PPI detection methods have limitations as to how many truly physiological interactions they can detect and they all find false positives and negatives.</a:t>
            </a:r>
          </a:p>
          <a:p>
            <a:endParaRPr lang="it-IT"/>
          </a:p>
        </p:txBody>
      </p:sp>
      <p:sp>
        <p:nvSpPr>
          <p:cNvPr id="4" name="Slide Number Placeholder 3"/>
          <p:cNvSpPr>
            <a:spLocks noGrp="1"/>
          </p:cNvSpPr>
          <p:nvPr>
            <p:ph type="sldNum" sz="quarter" idx="5"/>
          </p:nvPr>
        </p:nvSpPr>
        <p:spPr/>
        <p:txBody>
          <a:bodyPr/>
          <a:lstStyle/>
          <a:p>
            <a:fld id="{51BFE8A8-F9B7-EA48-8ECA-9DD8579EE8BF}" type="slidenum">
              <a:rPr lang="it-IT"/>
              <a:t>20</a:t>
            </a:fld>
            <a:endParaRPr lang="it-IT"/>
          </a:p>
        </p:txBody>
      </p:sp>
    </p:spTree>
    <p:extLst>
      <p:ext uri="{BB962C8B-B14F-4D97-AF65-F5344CB8AC3E}">
        <p14:creationId xmlns:p14="http://schemas.microsoft.com/office/powerpoint/2010/main" val="245785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F667-F2FD-5D4B-876C-26E4FCEC2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C215A1D-644C-1741-A1C5-2E060FAFE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C514898B-D4C5-2444-A726-2641A5906700}"/>
              </a:ext>
            </a:extLst>
          </p:cNvPr>
          <p:cNvSpPr>
            <a:spLocks noGrp="1"/>
          </p:cNvSpPr>
          <p:nvPr>
            <p:ph type="dt" sz="half" idx="10"/>
          </p:nvPr>
        </p:nvSpPr>
        <p:spPr/>
        <p:txBody>
          <a:body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D295A1B3-76B4-304A-95FA-B56F5A6054E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756E3DB-5BF9-444D-BBC7-C0474677836B}"/>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401935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A5A-2D6A-0648-9FAD-89807227FDD0}"/>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472909E-C847-394C-BA6E-52BD6DADBC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0054781-05A0-8C41-872E-DDCB3EC45551}"/>
              </a:ext>
            </a:extLst>
          </p:cNvPr>
          <p:cNvSpPr>
            <a:spLocks noGrp="1"/>
          </p:cNvSpPr>
          <p:nvPr>
            <p:ph type="dt" sz="half" idx="10"/>
          </p:nvPr>
        </p:nvSpPr>
        <p:spPr/>
        <p:txBody>
          <a:body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4A0B276D-AD66-BF4F-8A70-B9598A641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261CD4-9263-004F-BDCB-4A22CCD361B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068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0912F5-9225-234D-873A-6A03988F6C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6250317-0AA4-7346-AD7D-E51598FBF7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91F25E4-97F2-7843-A252-6AD193F95BBC}"/>
              </a:ext>
            </a:extLst>
          </p:cNvPr>
          <p:cNvSpPr>
            <a:spLocks noGrp="1"/>
          </p:cNvSpPr>
          <p:nvPr>
            <p:ph type="dt" sz="half" idx="10"/>
          </p:nvPr>
        </p:nvSpPr>
        <p:spPr/>
        <p:txBody>
          <a:body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18AC0194-2519-A940-B3DB-EF800D34E5D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FA2C68B-CDF5-D54A-9AB7-4DBF155EF67F}"/>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6940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29CA-ED58-EA44-92F4-0F23F9CB5E3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58FDCB7-0191-F241-B968-A52E9A67C5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981BFB6-08BD-1349-962D-BA22A2C882B2}"/>
              </a:ext>
            </a:extLst>
          </p:cNvPr>
          <p:cNvSpPr>
            <a:spLocks noGrp="1"/>
          </p:cNvSpPr>
          <p:nvPr>
            <p:ph type="dt" sz="half" idx="10"/>
          </p:nvPr>
        </p:nvSpPr>
        <p:spPr/>
        <p:txBody>
          <a:body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2BDEC35E-7337-5747-8CE4-55BD65CB3C8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1BB5675-1E61-D548-89CF-A45ED41F16FE}"/>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57263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C24-4470-2E49-80A9-15E492B4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C1791345-6692-874C-A193-5A6869B63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859BD8-34D8-8143-9728-2B74B4EB6508}"/>
              </a:ext>
            </a:extLst>
          </p:cNvPr>
          <p:cNvSpPr>
            <a:spLocks noGrp="1"/>
          </p:cNvSpPr>
          <p:nvPr>
            <p:ph type="dt" sz="half" idx="10"/>
          </p:nvPr>
        </p:nvSpPr>
        <p:spPr/>
        <p:txBody>
          <a:body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0EFF6F4F-778D-034F-BE82-64328514FF6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A11C7EE-6079-B44F-97A9-2528E37619CD}"/>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993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6811D-5C2D-0A47-99D7-FAF425973D2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CEFFB3D-4EDD-5F4A-9622-7649BD907D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A375282-417D-6C4B-9495-28FE6A268A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F770C08-2AC9-3D45-96B2-2D9650051A62}"/>
              </a:ext>
            </a:extLst>
          </p:cNvPr>
          <p:cNvSpPr>
            <a:spLocks noGrp="1"/>
          </p:cNvSpPr>
          <p:nvPr>
            <p:ph type="dt" sz="half" idx="10"/>
          </p:nvPr>
        </p:nvSpPr>
        <p:spPr/>
        <p:txBody>
          <a:bodyPr/>
          <a:lstStyle/>
          <a:p>
            <a:fld id="{CFEFF344-A888-144A-AD42-4345FF02034E}" type="datetimeFigureOut">
              <a:t>19/03/20</a:t>
            </a:fld>
            <a:endParaRPr lang="it-IT"/>
          </a:p>
        </p:txBody>
      </p:sp>
      <p:sp>
        <p:nvSpPr>
          <p:cNvPr id="6" name="Footer Placeholder 5">
            <a:extLst>
              <a:ext uri="{FF2B5EF4-FFF2-40B4-BE49-F238E27FC236}">
                <a16:creationId xmlns:a16="http://schemas.microsoft.com/office/drawing/2014/main" id="{5A4AC147-FA25-8043-AE89-565674F33BF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F04DE29-13B9-114B-95C8-444DFB38431A}"/>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88662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AD7-DE01-2944-91C7-D9651D2CDF37}"/>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9CC9FA0-BC90-3143-B47C-C8EE6F623B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8E1762-2688-6645-A2C8-BAA3BA8DEB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8F37B896-93F8-B447-A188-4008671B7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8AE5CA-4F95-E34A-916B-5651311F28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DBE5962-7EF6-4B4C-8069-F20C115E3D17}"/>
              </a:ext>
            </a:extLst>
          </p:cNvPr>
          <p:cNvSpPr>
            <a:spLocks noGrp="1"/>
          </p:cNvSpPr>
          <p:nvPr>
            <p:ph type="dt" sz="half" idx="10"/>
          </p:nvPr>
        </p:nvSpPr>
        <p:spPr/>
        <p:txBody>
          <a:bodyPr/>
          <a:lstStyle/>
          <a:p>
            <a:fld id="{CFEFF344-A888-144A-AD42-4345FF02034E}" type="datetimeFigureOut">
              <a:t>19/03/20</a:t>
            </a:fld>
            <a:endParaRPr lang="it-IT"/>
          </a:p>
        </p:txBody>
      </p:sp>
      <p:sp>
        <p:nvSpPr>
          <p:cNvPr id="8" name="Footer Placeholder 7">
            <a:extLst>
              <a:ext uri="{FF2B5EF4-FFF2-40B4-BE49-F238E27FC236}">
                <a16:creationId xmlns:a16="http://schemas.microsoft.com/office/drawing/2014/main" id="{5A2D8B8B-23FA-9A42-B51F-D5EC69BA167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18F7943D-B215-384B-872D-CA5FE9DB2F5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6419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3B6A-7C42-EB48-A40B-789E021ECC5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466208CD-CABE-3F40-B87C-72404CCF15B1}"/>
              </a:ext>
            </a:extLst>
          </p:cNvPr>
          <p:cNvSpPr>
            <a:spLocks noGrp="1"/>
          </p:cNvSpPr>
          <p:nvPr>
            <p:ph type="dt" sz="half" idx="10"/>
          </p:nvPr>
        </p:nvSpPr>
        <p:spPr/>
        <p:txBody>
          <a:bodyPr/>
          <a:lstStyle/>
          <a:p>
            <a:fld id="{CFEFF344-A888-144A-AD42-4345FF02034E}" type="datetimeFigureOut">
              <a:t>19/03/20</a:t>
            </a:fld>
            <a:endParaRPr lang="it-IT"/>
          </a:p>
        </p:txBody>
      </p:sp>
      <p:sp>
        <p:nvSpPr>
          <p:cNvPr id="4" name="Footer Placeholder 3">
            <a:extLst>
              <a:ext uri="{FF2B5EF4-FFF2-40B4-BE49-F238E27FC236}">
                <a16:creationId xmlns:a16="http://schemas.microsoft.com/office/drawing/2014/main" id="{783C8565-7094-8242-AE00-554AAEEBC17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881D4033-00E1-B348-B91B-294D01335D0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3452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08461-F917-A74B-BE25-F08FD6767AB8}"/>
              </a:ext>
            </a:extLst>
          </p:cNvPr>
          <p:cNvSpPr>
            <a:spLocks noGrp="1"/>
          </p:cNvSpPr>
          <p:nvPr>
            <p:ph type="dt" sz="half" idx="10"/>
          </p:nvPr>
        </p:nvSpPr>
        <p:spPr/>
        <p:txBody>
          <a:bodyPr/>
          <a:lstStyle/>
          <a:p>
            <a:fld id="{CFEFF344-A888-144A-AD42-4345FF02034E}" type="datetimeFigureOut">
              <a:t>19/03/20</a:t>
            </a:fld>
            <a:endParaRPr lang="it-IT"/>
          </a:p>
        </p:txBody>
      </p:sp>
      <p:sp>
        <p:nvSpPr>
          <p:cNvPr id="3" name="Footer Placeholder 2">
            <a:extLst>
              <a:ext uri="{FF2B5EF4-FFF2-40B4-BE49-F238E27FC236}">
                <a16:creationId xmlns:a16="http://schemas.microsoft.com/office/drawing/2014/main" id="{A51B1DB7-B60F-1D40-9617-DDDD6016DEE3}"/>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11B9D1A-3049-9845-BCF3-3C68C3781F22}"/>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178947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32A6-A2C5-6A48-BA3A-27CF09305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84D37C67-038C-0B4A-A088-AEFE2AB93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C90F6F3-0013-D24C-94E5-7C8E9FB6C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105D0B-BAC2-3F4C-9877-B46C099E2D6C}"/>
              </a:ext>
            </a:extLst>
          </p:cNvPr>
          <p:cNvSpPr>
            <a:spLocks noGrp="1"/>
          </p:cNvSpPr>
          <p:nvPr>
            <p:ph type="dt" sz="half" idx="10"/>
          </p:nvPr>
        </p:nvSpPr>
        <p:spPr/>
        <p:txBody>
          <a:bodyPr/>
          <a:lstStyle/>
          <a:p>
            <a:fld id="{CFEFF344-A888-144A-AD42-4345FF02034E}" type="datetimeFigureOut">
              <a:t>19/03/20</a:t>
            </a:fld>
            <a:endParaRPr lang="it-IT"/>
          </a:p>
        </p:txBody>
      </p:sp>
      <p:sp>
        <p:nvSpPr>
          <p:cNvPr id="6" name="Footer Placeholder 5">
            <a:extLst>
              <a:ext uri="{FF2B5EF4-FFF2-40B4-BE49-F238E27FC236}">
                <a16:creationId xmlns:a16="http://schemas.microsoft.com/office/drawing/2014/main" id="{D2C7ACFF-7682-B040-92BB-E5BA03DF5D9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44542F-B849-3E4B-83B6-496A27FB168C}"/>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393551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EC1-9E0C-4B47-84BC-4C895D278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741D6EAD-BEC6-FE4A-ADD6-9F9FC786E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C1F6C45-CBC8-9246-8A95-4BD7E399D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AD158F-1130-2E40-B8C7-64F4FB004B0B}"/>
              </a:ext>
            </a:extLst>
          </p:cNvPr>
          <p:cNvSpPr>
            <a:spLocks noGrp="1"/>
          </p:cNvSpPr>
          <p:nvPr>
            <p:ph type="dt" sz="half" idx="10"/>
          </p:nvPr>
        </p:nvSpPr>
        <p:spPr/>
        <p:txBody>
          <a:bodyPr/>
          <a:lstStyle/>
          <a:p>
            <a:fld id="{CFEFF344-A888-144A-AD42-4345FF02034E}" type="datetimeFigureOut">
              <a:t>19/03/20</a:t>
            </a:fld>
            <a:endParaRPr lang="it-IT"/>
          </a:p>
        </p:txBody>
      </p:sp>
      <p:sp>
        <p:nvSpPr>
          <p:cNvPr id="6" name="Footer Placeholder 5">
            <a:extLst>
              <a:ext uri="{FF2B5EF4-FFF2-40B4-BE49-F238E27FC236}">
                <a16:creationId xmlns:a16="http://schemas.microsoft.com/office/drawing/2014/main" id="{AF6F5F92-997C-7D4E-A220-DB77421CB1A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87ED175-0DED-0643-87D3-9C46FDB39380}"/>
              </a:ext>
            </a:extLst>
          </p:cNvPr>
          <p:cNvSpPr>
            <a:spLocks noGrp="1"/>
          </p:cNvSpPr>
          <p:nvPr>
            <p:ph type="sldNum" sz="quarter" idx="12"/>
          </p:nvPr>
        </p:nvSpPr>
        <p:spPr/>
        <p:txBody>
          <a:bodyPr/>
          <a:lstStyle/>
          <a:p>
            <a:fld id="{6F031F4E-969C-3847-9B8E-3A838D0BCBEE}" type="slidenum">
              <a:t>‹#›</a:t>
            </a:fld>
            <a:endParaRPr lang="it-IT"/>
          </a:p>
        </p:txBody>
      </p:sp>
    </p:spTree>
    <p:extLst>
      <p:ext uri="{BB962C8B-B14F-4D97-AF65-F5344CB8AC3E}">
        <p14:creationId xmlns:p14="http://schemas.microsoft.com/office/powerpoint/2010/main" val="276021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7FDD2-9C55-1C4E-86E6-BCA3ABD1D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8FDEE14-E4CC-794A-9CB5-842933A0B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6D1F06B-B6C0-F241-A56F-1BFE7967B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FF344-A888-144A-AD42-4345FF02034E}" type="datetimeFigureOut">
              <a:t>19/03/20</a:t>
            </a:fld>
            <a:endParaRPr lang="it-IT"/>
          </a:p>
        </p:txBody>
      </p:sp>
      <p:sp>
        <p:nvSpPr>
          <p:cNvPr id="5" name="Footer Placeholder 4">
            <a:extLst>
              <a:ext uri="{FF2B5EF4-FFF2-40B4-BE49-F238E27FC236}">
                <a16:creationId xmlns:a16="http://schemas.microsoft.com/office/drawing/2014/main" id="{85A688EC-C5C4-0345-8922-A74AF8354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9B2B26AC-02D1-FB47-8053-BEF72840F1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31F4E-969C-3847-9B8E-3A838D0BCBEE}" type="slidenum">
              <a:t>‹#›</a:t>
            </a:fld>
            <a:endParaRPr lang="it-IT"/>
          </a:p>
        </p:txBody>
      </p:sp>
    </p:spTree>
    <p:extLst>
      <p:ext uri="{BB962C8B-B14F-4D97-AF65-F5344CB8AC3E}">
        <p14:creationId xmlns:p14="http://schemas.microsoft.com/office/powerpoint/2010/main" val="1855120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ebi.ac.uk/training/online/course/network-analysis-protein-interaction-data-introduct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38EE07-994C-C748-AB56-B177E4F92C2C}"/>
              </a:ext>
            </a:extLst>
          </p:cNvPr>
          <p:cNvPicPr>
            <a:picLocks noChangeAspect="1"/>
          </p:cNvPicPr>
          <p:nvPr/>
        </p:nvPicPr>
        <p:blipFill>
          <a:blip r:embed="rId3">
            <a:lum/>
            <a:alphaModFix amt="40000"/>
          </a:blip>
          <a:srcRect/>
          <a:stretch>
            <a:fillRect/>
          </a:stretch>
        </p:blipFill>
        <p:spPr>
          <a:xfrm rot="10800000">
            <a:off x="6878674" y="2693526"/>
            <a:ext cx="3785495" cy="4098559"/>
          </a:xfrm>
          <a:prstGeom prst="rect">
            <a:avLst/>
          </a:prstGeom>
          <a:noFill/>
          <a:ln>
            <a:noFill/>
          </a:ln>
        </p:spPr>
      </p:pic>
      <p:sp>
        <p:nvSpPr>
          <p:cNvPr id="3" name="Title 2">
            <a:extLst>
              <a:ext uri="{FF2B5EF4-FFF2-40B4-BE49-F238E27FC236}">
                <a16:creationId xmlns:a16="http://schemas.microsoft.com/office/drawing/2014/main" id="{8DBCA36A-1798-C544-821F-B6ECE5D9D84C}"/>
              </a:ext>
            </a:extLst>
          </p:cNvPr>
          <p:cNvSpPr txBox="1">
            <a:spLocks noGrp="1"/>
          </p:cNvSpPr>
          <p:nvPr>
            <p:ph type="title" idx="4294967295"/>
          </p:nvPr>
        </p:nvSpPr>
        <p:spPr>
          <a:xfrm>
            <a:off x="694413" y="178859"/>
            <a:ext cx="10515600" cy="1325563"/>
          </a:xfrm>
        </p:spPr>
        <p:txBody>
          <a:bodyPr/>
          <a:lstStyle/>
          <a:p>
            <a:pPr lvl="0"/>
            <a:r>
              <a:rPr lang="en-GB"/>
              <a:t>Networks are Everywhere...</a:t>
            </a:r>
          </a:p>
        </p:txBody>
      </p:sp>
      <p:pic>
        <p:nvPicPr>
          <p:cNvPr id="4" name="Picture 3">
            <a:extLst>
              <a:ext uri="{FF2B5EF4-FFF2-40B4-BE49-F238E27FC236}">
                <a16:creationId xmlns:a16="http://schemas.microsoft.com/office/drawing/2014/main" id="{CA0B9966-2D1F-D641-96BC-12ACD7FE8EC1}"/>
              </a:ext>
            </a:extLst>
          </p:cNvPr>
          <p:cNvPicPr>
            <a:picLocks noChangeAspect="1"/>
          </p:cNvPicPr>
          <p:nvPr/>
        </p:nvPicPr>
        <p:blipFill>
          <a:blip r:embed="rId4">
            <a:lum/>
            <a:alphaModFix/>
          </a:blip>
          <a:srcRect/>
          <a:stretch>
            <a:fillRect/>
          </a:stretch>
        </p:blipFill>
        <p:spPr>
          <a:xfrm>
            <a:off x="3196662" y="1247685"/>
            <a:ext cx="1849982" cy="2260328"/>
          </a:xfrm>
          <a:prstGeom prst="rect">
            <a:avLst/>
          </a:prstGeom>
          <a:noFill/>
          <a:ln>
            <a:noFill/>
          </a:ln>
        </p:spPr>
      </p:pic>
      <p:pic>
        <p:nvPicPr>
          <p:cNvPr id="5" name="Picture 4">
            <a:extLst>
              <a:ext uri="{FF2B5EF4-FFF2-40B4-BE49-F238E27FC236}">
                <a16:creationId xmlns:a16="http://schemas.microsoft.com/office/drawing/2014/main" id="{98105E9B-3377-5241-990F-0FD7CE772349}"/>
              </a:ext>
            </a:extLst>
          </p:cNvPr>
          <p:cNvPicPr>
            <a:picLocks noChangeAspect="1"/>
          </p:cNvPicPr>
          <p:nvPr/>
        </p:nvPicPr>
        <p:blipFill>
          <a:blip r:embed="rId5">
            <a:lum/>
            <a:alphaModFix/>
          </a:blip>
          <a:srcRect/>
          <a:stretch>
            <a:fillRect/>
          </a:stretch>
        </p:blipFill>
        <p:spPr>
          <a:xfrm>
            <a:off x="5580389" y="1383488"/>
            <a:ext cx="3843929" cy="1908744"/>
          </a:xfrm>
          <a:prstGeom prst="rect">
            <a:avLst/>
          </a:prstGeom>
          <a:noFill/>
          <a:ln>
            <a:noFill/>
          </a:ln>
        </p:spPr>
      </p:pic>
      <p:pic>
        <p:nvPicPr>
          <p:cNvPr id="6" name="Picture 5">
            <a:extLst>
              <a:ext uri="{FF2B5EF4-FFF2-40B4-BE49-F238E27FC236}">
                <a16:creationId xmlns:a16="http://schemas.microsoft.com/office/drawing/2014/main" id="{9B55D3B8-2AC9-4E4A-BE63-CA2D5A7A89F3}"/>
              </a:ext>
            </a:extLst>
          </p:cNvPr>
          <p:cNvPicPr>
            <a:picLocks noChangeAspect="1"/>
          </p:cNvPicPr>
          <p:nvPr/>
        </p:nvPicPr>
        <p:blipFill>
          <a:blip r:embed="rId6">
            <a:lum/>
            <a:alphaModFix/>
          </a:blip>
          <a:srcRect/>
          <a:stretch>
            <a:fillRect/>
          </a:stretch>
        </p:blipFill>
        <p:spPr>
          <a:xfrm>
            <a:off x="5952213" y="3454150"/>
            <a:ext cx="3237062" cy="2269469"/>
          </a:xfrm>
          <a:prstGeom prst="rect">
            <a:avLst/>
          </a:prstGeom>
          <a:noFill/>
          <a:ln>
            <a:noFill/>
          </a:ln>
        </p:spPr>
      </p:pic>
      <p:pic>
        <p:nvPicPr>
          <p:cNvPr id="7" name="Picture 6">
            <a:extLst>
              <a:ext uri="{FF2B5EF4-FFF2-40B4-BE49-F238E27FC236}">
                <a16:creationId xmlns:a16="http://schemas.microsoft.com/office/drawing/2014/main" id="{21060006-88A8-164E-AD59-CC8EC9BC1D31}"/>
              </a:ext>
            </a:extLst>
          </p:cNvPr>
          <p:cNvPicPr>
            <a:picLocks noChangeAspect="1"/>
          </p:cNvPicPr>
          <p:nvPr/>
        </p:nvPicPr>
        <p:blipFill>
          <a:blip r:embed="rId7">
            <a:lum/>
            <a:alphaModFix/>
          </a:blip>
          <a:srcRect/>
          <a:stretch>
            <a:fillRect/>
          </a:stretch>
        </p:blipFill>
        <p:spPr>
          <a:xfrm>
            <a:off x="3050413" y="3561879"/>
            <a:ext cx="2461094" cy="2250534"/>
          </a:xfrm>
          <a:prstGeom prst="rect">
            <a:avLst/>
          </a:prstGeom>
          <a:noFill/>
          <a:ln>
            <a:noFill/>
          </a:ln>
        </p:spPr>
      </p:pic>
    </p:spTree>
    <p:extLst>
      <p:ext uri="{BB962C8B-B14F-4D97-AF65-F5344CB8AC3E}">
        <p14:creationId xmlns:p14="http://schemas.microsoft.com/office/powerpoint/2010/main" val="120903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1989221" y="1123699"/>
            <a:ext cx="8197516" cy="461665"/>
          </a:xfrm>
          <a:prstGeom prst="rect">
            <a:avLst/>
          </a:prstGeom>
        </p:spPr>
        <p:txBody>
          <a:bodyPr wrap="square">
            <a:spAutoFit/>
          </a:bodyPr>
          <a:lstStyle/>
          <a:p>
            <a:r>
              <a:rPr lang="it-IT" sz="2400" b="1" i="0">
                <a:solidFill>
                  <a:srgbClr val="222222"/>
                </a:solidFill>
                <a:effectLst/>
              </a:rPr>
              <a:t>Transitivity</a:t>
            </a:r>
            <a:endParaRPr lang="it-IT" sz="2400"/>
          </a:p>
        </p:txBody>
      </p:sp>
      <p:pic>
        <p:nvPicPr>
          <p:cNvPr id="4" name="Picture 3">
            <a:extLst>
              <a:ext uri="{FF2B5EF4-FFF2-40B4-BE49-F238E27FC236}">
                <a16:creationId xmlns:a16="http://schemas.microsoft.com/office/drawing/2014/main" id="{90F86F8F-9E36-7D40-8C19-BB8CA7BF245B}"/>
              </a:ext>
            </a:extLst>
          </p:cNvPr>
          <p:cNvPicPr>
            <a:picLocks noChangeAspect="1"/>
          </p:cNvPicPr>
          <p:nvPr/>
        </p:nvPicPr>
        <p:blipFill>
          <a:blip r:embed="rId2"/>
          <a:stretch>
            <a:fillRect/>
          </a:stretch>
        </p:blipFill>
        <p:spPr>
          <a:xfrm>
            <a:off x="3790980" y="1123699"/>
            <a:ext cx="4315327" cy="4291083"/>
          </a:xfrm>
          <a:prstGeom prst="rect">
            <a:avLst/>
          </a:prstGeom>
        </p:spPr>
      </p:pic>
      <p:sp>
        <p:nvSpPr>
          <p:cNvPr id="7" name="TextBox 6">
            <a:extLst>
              <a:ext uri="{FF2B5EF4-FFF2-40B4-BE49-F238E27FC236}">
                <a16:creationId xmlns:a16="http://schemas.microsoft.com/office/drawing/2014/main" id="{F2A92B92-F5DD-A54D-BA16-73143FC531C4}"/>
              </a:ext>
            </a:extLst>
          </p:cNvPr>
          <p:cNvSpPr txBox="1"/>
          <p:nvPr/>
        </p:nvSpPr>
        <p:spPr>
          <a:xfrm>
            <a:off x="7865568" y="3470031"/>
            <a:ext cx="3438724" cy="830997"/>
          </a:xfrm>
          <a:prstGeom prst="rect">
            <a:avLst/>
          </a:prstGeom>
          <a:noFill/>
        </p:spPr>
        <p:txBody>
          <a:bodyPr wrap="square" rtlCol="0">
            <a:spAutoFit/>
          </a:bodyPr>
          <a:lstStyle/>
          <a:p>
            <a:r>
              <a:rPr lang="en-US" sz="2400"/>
              <a:t>Topological clusters or communities</a:t>
            </a:r>
            <a:endParaRPr lang="it-IT" sz="2400"/>
          </a:p>
        </p:txBody>
      </p:sp>
      <p:sp>
        <p:nvSpPr>
          <p:cNvPr id="8" name="TextBox 7">
            <a:extLst>
              <a:ext uri="{FF2B5EF4-FFF2-40B4-BE49-F238E27FC236}">
                <a16:creationId xmlns:a16="http://schemas.microsoft.com/office/drawing/2014/main" id="{FE0B6A89-500E-BD48-9FD9-3899357C047B}"/>
              </a:ext>
            </a:extLst>
          </p:cNvPr>
          <p:cNvSpPr txBox="1"/>
          <p:nvPr/>
        </p:nvSpPr>
        <p:spPr>
          <a:xfrm>
            <a:off x="721332" y="4593334"/>
            <a:ext cx="4337538" cy="1200329"/>
          </a:xfrm>
          <a:prstGeom prst="rect">
            <a:avLst/>
          </a:prstGeom>
          <a:noFill/>
        </p:spPr>
        <p:txBody>
          <a:bodyPr wrap="square" rtlCol="0">
            <a:spAutoFit/>
          </a:bodyPr>
          <a:lstStyle/>
          <a:p>
            <a:r>
              <a:rPr lang="en-US" sz="2400"/>
              <a:t>Nodes more internally connected than they are with the rest of the network </a:t>
            </a:r>
            <a:endParaRPr lang="it-IT" sz="2400"/>
          </a:p>
        </p:txBody>
      </p:sp>
    </p:spTree>
    <p:extLst>
      <p:ext uri="{BB962C8B-B14F-4D97-AF65-F5344CB8AC3E}">
        <p14:creationId xmlns:p14="http://schemas.microsoft.com/office/powerpoint/2010/main" val="165508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936" y="160043"/>
            <a:ext cx="6017994"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Graph theory: network topology</a:t>
            </a:r>
          </a:p>
        </p:txBody>
      </p:sp>
      <p:pic>
        <p:nvPicPr>
          <p:cNvPr id="5" name="Picture 4">
            <a:extLst>
              <a:ext uri="{FF2B5EF4-FFF2-40B4-BE49-F238E27FC236}">
                <a16:creationId xmlns:a16="http://schemas.microsoft.com/office/drawing/2014/main" id="{423D84DE-6CAE-F346-8B71-FAD39A657F95}"/>
              </a:ext>
            </a:extLst>
          </p:cNvPr>
          <p:cNvPicPr>
            <a:picLocks noChangeAspect="1"/>
          </p:cNvPicPr>
          <p:nvPr/>
        </p:nvPicPr>
        <p:blipFill>
          <a:blip r:embed="rId2"/>
          <a:stretch>
            <a:fillRect/>
          </a:stretch>
        </p:blipFill>
        <p:spPr>
          <a:xfrm>
            <a:off x="1102171" y="1294893"/>
            <a:ext cx="4519777" cy="4651165"/>
          </a:xfrm>
          <a:prstGeom prst="rect">
            <a:avLst/>
          </a:prstGeom>
        </p:spPr>
      </p:pic>
      <p:sp>
        <p:nvSpPr>
          <p:cNvPr id="3" name="Rectangle 2">
            <a:extLst>
              <a:ext uri="{FF2B5EF4-FFF2-40B4-BE49-F238E27FC236}">
                <a16:creationId xmlns:a16="http://schemas.microsoft.com/office/drawing/2014/main" id="{38AE00C5-00FE-8647-B7BE-AEC0D6ED883A}"/>
              </a:ext>
            </a:extLst>
          </p:cNvPr>
          <p:cNvSpPr/>
          <p:nvPr/>
        </p:nvSpPr>
        <p:spPr>
          <a:xfrm>
            <a:off x="2305132" y="1446019"/>
            <a:ext cx="2113856" cy="461665"/>
          </a:xfrm>
          <a:prstGeom prst="rect">
            <a:avLst/>
          </a:prstGeom>
        </p:spPr>
        <p:txBody>
          <a:bodyPr wrap="square">
            <a:spAutoFit/>
          </a:bodyPr>
          <a:lstStyle/>
          <a:p>
            <a:r>
              <a:rPr lang="it-IT" sz="2400" b="1" i="0">
                <a:solidFill>
                  <a:srgbClr val="222222"/>
                </a:solidFill>
                <a:effectLst/>
              </a:rPr>
              <a:t>Centralities</a:t>
            </a:r>
            <a:endParaRPr lang="it-IT" sz="2400"/>
          </a:p>
        </p:txBody>
      </p:sp>
      <p:sp>
        <p:nvSpPr>
          <p:cNvPr id="6" name="TextBox 5">
            <a:extLst>
              <a:ext uri="{FF2B5EF4-FFF2-40B4-BE49-F238E27FC236}">
                <a16:creationId xmlns:a16="http://schemas.microsoft.com/office/drawing/2014/main" id="{9C7F4BCC-3621-4B47-82D2-3508E934852F}"/>
              </a:ext>
            </a:extLst>
          </p:cNvPr>
          <p:cNvSpPr txBox="1"/>
          <p:nvPr/>
        </p:nvSpPr>
        <p:spPr>
          <a:xfrm>
            <a:off x="6575933" y="1518290"/>
            <a:ext cx="4518929" cy="400110"/>
          </a:xfrm>
          <a:prstGeom prst="rect">
            <a:avLst/>
          </a:prstGeom>
          <a:noFill/>
        </p:spPr>
        <p:txBody>
          <a:bodyPr wrap="none" rtlCol="0">
            <a:spAutoFit/>
          </a:bodyPr>
          <a:lstStyle/>
          <a:p>
            <a:r>
              <a:rPr lang="en-US" sz="2000"/>
              <a:t>Can be measured for nodes and for edges</a:t>
            </a:r>
            <a:endParaRPr lang="it-IT" sz="2000"/>
          </a:p>
        </p:txBody>
      </p:sp>
      <p:sp>
        <p:nvSpPr>
          <p:cNvPr id="9" name="TextBox 8">
            <a:extLst>
              <a:ext uri="{FF2B5EF4-FFF2-40B4-BE49-F238E27FC236}">
                <a16:creationId xmlns:a16="http://schemas.microsoft.com/office/drawing/2014/main" id="{37DFAB0A-C628-1E4E-A507-BB429AC0F1D8}"/>
              </a:ext>
            </a:extLst>
          </p:cNvPr>
          <p:cNvSpPr txBox="1"/>
          <p:nvPr/>
        </p:nvSpPr>
        <p:spPr>
          <a:xfrm>
            <a:off x="6635262" y="2340715"/>
            <a:ext cx="5155782" cy="1015663"/>
          </a:xfrm>
          <a:prstGeom prst="rect">
            <a:avLst/>
          </a:prstGeom>
          <a:noFill/>
        </p:spPr>
        <p:txBody>
          <a:bodyPr wrap="square" rtlCol="0">
            <a:spAutoFit/>
          </a:bodyPr>
          <a:lstStyle/>
          <a:p>
            <a:r>
              <a:rPr lang="en-US" sz="2000"/>
              <a:t>Estimation on of  how important the node/edge is for the connectivity or the information flow of the network</a:t>
            </a:r>
            <a:endParaRPr lang="it-IT" sz="2000"/>
          </a:p>
        </p:txBody>
      </p:sp>
      <p:sp>
        <p:nvSpPr>
          <p:cNvPr id="10" name="TextBox 9">
            <a:extLst>
              <a:ext uri="{FF2B5EF4-FFF2-40B4-BE49-F238E27FC236}">
                <a16:creationId xmlns:a16="http://schemas.microsoft.com/office/drawing/2014/main" id="{89650CB2-D782-C14C-8342-4B9098FC1C1D}"/>
              </a:ext>
            </a:extLst>
          </p:cNvPr>
          <p:cNvSpPr txBox="1"/>
          <p:nvPr/>
        </p:nvSpPr>
        <p:spPr>
          <a:xfrm>
            <a:off x="6635262" y="3998340"/>
            <a:ext cx="4032738" cy="1323439"/>
          </a:xfrm>
          <a:prstGeom prst="rect">
            <a:avLst/>
          </a:prstGeom>
          <a:noFill/>
        </p:spPr>
        <p:txBody>
          <a:bodyPr wrap="square" rtlCol="0">
            <a:spAutoFit/>
          </a:bodyPr>
          <a:lstStyle/>
          <a:p>
            <a:r>
              <a:rPr lang="en-US" sz="2000"/>
              <a:t>Examples:</a:t>
            </a:r>
          </a:p>
          <a:p>
            <a:pPr marL="285750" indent="-285750">
              <a:buFont typeface="Arial" panose="020B0604020202020204" pitchFamily="34" charset="0"/>
              <a:buChar char="•"/>
            </a:pPr>
            <a:r>
              <a:rPr lang="en-US" sz="2000"/>
              <a:t>Degree centrality (node size)</a:t>
            </a:r>
          </a:p>
          <a:p>
            <a:pPr marL="285750" indent="-285750">
              <a:buFont typeface="Arial" panose="020B0604020202020204" pitchFamily="34" charset="0"/>
              <a:buChar char="•"/>
            </a:pPr>
            <a:r>
              <a:rPr lang="en-US" sz="2000"/>
              <a:t>Betweenness centrality (warm colours)</a:t>
            </a:r>
            <a:endParaRPr lang="it-IT" sz="2000"/>
          </a:p>
        </p:txBody>
      </p:sp>
    </p:spTree>
    <p:extLst>
      <p:ext uri="{BB962C8B-B14F-4D97-AF65-F5344CB8AC3E}">
        <p14:creationId xmlns:p14="http://schemas.microsoft.com/office/powerpoint/2010/main" val="2402229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F30CD-0D2B-8A41-B7BB-A377A33764D9}"/>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836E0193-1687-B34E-BF47-3F5F9B95493A}"/>
              </a:ext>
            </a:extLst>
          </p:cNvPr>
          <p:cNvPicPr>
            <a:picLocks noChangeAspect="1"/>
          </p:cNvPicPr>
          <p:nvPr/>
        </p:nvPicPr>
        <p:blipFill>
          <a:blip r:embed="rId2"/>
          <a:stretch>
            <a:fillRect/>
          </a:stretch>
        </p:blipFill>
        <p:spPr>
          <a:xfrm>
            <a:off x="589070" y="1781908"/>
            <a:ext cx="6137057" cy="3243873"/>
          </a:xfrm>
          <a:prstGeom prst="rect">
            <a:avLst/>
          </a:prstGeom>
        </p:spPr>
      </p:pic>
      <p:sp>
        <p:nvSpPr>
          <p:cNvPr id="4" name="Rectangle 3">
            <a:extLst>
              <a:ext uri="{FF2B5EF4-FFF2-40B4-BE49-F238E27FC236}">
                <a16:creationId xmlns:a16="http://schemas.microsoft.com/office/drawing/2014/main" id="{F614CF6B-6FFD-A74E-BB98-84AA821945A7}"/>
              </a:ext>
            </a:extLst>
          </p:cNvPr>
          <p:cNvSpPr/>
          <p:nvPr/>
        </p:nvSpPr>
        <p:spPr>
          <a:xfrm>
            <a:off x="7315200" y="1781908"/>
            <a:ext cx="4314093" cy="3416320"/>
          </a:xfrm>
          <a:prstGeom prst="rect">
            <a:avLst/>
          </a:prstGeom>
        </p:spPr>
        <p:txBody>
          <a:bodyPr wrap="square">
            <a:spAutoFit/>
          </a:bodyPr>
          <a:lstStyle/>
          <a:p>
            <a:r>
              <a:rPr lang="it-IT" sz="2400" b="0" i="0">
                <a:solidFill>
                  <a:srgbClr val="222222"/>
                </a:solidFill>
                <a:effectLst/>
              </a:rPr>
              <a:t>Some of the most common types of biological networks are:</a:t>
            </a:r>
          </a:p>
          <a:p>
            <a:r>
              <a:rPr lang="it-IT" sz="2400" b="0" i="0">
                <a:solidFill>
                  <a:srgbClr val="222222"/>
                </a:solidFill>
                <a:effectLst/>
              </a:rPr>
              <a:t>1. Protein-protein interaction networks</a:t>
            </a:r>
          </a:p>
          <a:p>
            <a:r>
              <a:rPr lang="it-IT" sz="2400" b="0" i="0">
                <a:solidFill>
                  <a:srgbClr val="222222"/>
                </a:solidFill>
                <a:effectLst/>
              </a:rPr>
              <a:t>2. Metabolic networks</a:t>
            </a:r>
          </a:p>
          <a:p>
            <a:r>
              <a:rPr lang="it-IT" sz="2400" b="0" i="0">
                <a:solidFill>
                  <a:srgbClr val="222222"/>
                </a:solidFill>
                <a:effectLst/>
              </a:rPr>
              <a:t>3. Genetic interaction networks</a:t>
            </a:r>
          </a:p>
          <a:p>
            <a:r>
              <a:rPr lang="it-IT" sz="2400" b="0" i="0">
                <a:solidFill>
                  <a:srgbClr val="222222"/>
                </a:solidFill>
                <a:effectLst/>
              </a:rPr>
              <a:t>4. Gene / transcriptional regulatory networks</a:t>
            </a:r>
          </a:p>
          <a:p>
            <a:r>
              <a:rPr lang="it-IT" sz="2400" b="0" i="0">
                <a:solidFill>
                  <a:srgbClr val="222222"/>
                </a:solidFill>
                <a:effectLst/>
              </a:rPr>
              <a:t>5. Cell signalling networks</a:t>
            </a:r>
          </a:p>
        </p:txBody>
      </p:sp>
    </p:spTree>
    <p:extLst>
      <p:ext uri="{BB962C8B-B14F-4D97-AF65-F5344CB8AC3E}">
        <p14:creationId xmlns:p14="http://schemas.microsoft.com/office/powerpoint/2010/main" val="356546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E5852-FD9B-394A-ADE0-CDC606E136E2}"/>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4" name="TextBox 3">
            <a:extLst>
              <a:ext uri="{FF2B5EF4-FFF2-40B4-BE49-F238E27FC236}">
                <a16:creationId xmlns:a16="http://schemas.microsoft.com/office/drawing/2014/main" id="{A30FED8E-38D2-984D-88DE-B8C740AEB932}"/>
              </a:ext>
            </a:extLst>
          </p:cNvPr>
          <p:cNvSpPr txBox="1"/>
          <p:nvPr/>
        </p:nvSpPr>
        <p:spPr>
          <a:xfrm>
            <a:off x="762000" y="1225034"/>
            <a:ext cx="4872937" cy="461665"/>
          </a:xfrm>
          <a:prstGeom prst="rect">
            <a:avLst/>
          </a:prstGeom>
          <a:noFill/>
        </p:spPr>
        <p:txBody>
          <a:bodyPr wrap="none" rtlCol="0">
            <a:spAutoFit/>
          </a:bodyPr>
          <a:lstStyle/>
          <a:p>
            <a:r>
              <a:rPr lang="en-US" sz="2400" b="1"/>
              <a:t>Protein-protein interaction networks</a:t>
            </a:r>
            <a:endParaRPr lang="it-IT" sz="2400" b="1"/>
          </a:p>
        </p:txBody>
      </p:sp>
      <p:sp>
        <p:nvSpPr>
          <p:cNvPr id="5" name="Rectangle 4">
            <a:extLst>
              <a:ext uri="{FF2B5EF4-FFF2-40B4-BE49-F238E27FC236}">
                <a16:creationId xmlns:a16="http://schemas.microsoft.com/office/drawing/2014/main" id="{CBD21B87-30D8-8D43-8CB7-D44B00616C44}"/>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Tree>
    <p:extLst>
      <p:ext uri="{BB962C8B-B14F-4D97-AF65-F5344CB8AC3E}">
        <p14:creationId xmlns:p14="http://schemas.microsoft.com/office/powerpoint/2010/main" val="66125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2BBC8-FE37-7E47-9556-EC9FA26725A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3" name="Picture 2">
            <a:extLst>
              <a:ext uri="{FF2B5EF4-FFF2-40B4-BE49-F238E27FC236}">
                <a16:creationId xmlns:a16="http://schemas.microsoft.com/office/drawing/2014/main" id="{02C9F977-9945-424F-B5B7-AB257143AE95}"/>
              </a:ext>
            </a:extLst>
          </p:cNvPr>
          <p:cNvPicPr>
            <a:picLocks noChangeAspect="1"/>
          </p:cNvPicPr>
          <p:nvPr/>
        </p:nvPicPr>
        <p:blipFill>
          <a:blip r:embed="rId2"/>
          <a:stretch>
            <a:fillRect/>
          </a:stretch>
        </p:blipFill>
        <p:spPr>
          <a:xfrm>
            <a:off x="1894416" y="1511300"/>
            <a:ext cx="8693629" cy="4584700"/>
          </a:xfrm>
          <a:prstGeom prst="rect">
            <a:avLst/>
          </a:prstGeom>
        </p:spPr>
      </p:pic>
      <p:sp>
        <p:nvSpPr>
          <p:cNvPr id="5" name="TextBox 4">
            <a:extLst>
              <a:ext uri="{FF2B5EF4-FFF2-40B4-BE49-F238E27FC236}">
                <a16:creationId xmlns:a16="http://schemas.microsoft.com/office/drawing/2014/main" id="{CABDDC9B-1DC6-9C42-8A0D-4008D5CA07F6}"/>
              </a:ext>
            </a:extLst>
          </p:cNvPr>
          <p:cNvSpPr txBox="1"/>
          <p:nvPr/>
        </p:nvSpPr>
        <p:spPr>
          <a:xfrm>
            <a:off x="762000" y="1225034"/>
            <a:ext cx="2737096" cy="461665"/>
          </a:xfrm>
          <a:prstGeom prst="rect">
            <a:avLst/>
          </a:prstGeom>
          <a:noFill/>
        </p:spPr>
        <p:txBody>
          <a:bodyPr wrap="none" rtlCol="0">
            <a:spAutoFit/>
          </a:bodyPr>
          <a:lstStyle/>
          <a:p>
            <a:r>
              <a:rPr lang="en-US" sz="2400" b="1"/>
              <a:t>Metabolic networks</a:t>
            </a:r>
            <a:endParaRPr lang="it-IT" sz="2400" b="1"/>
          </a:p>
        </p:txBody>
      </p:sp>
    </p:spTree>
    <p:extLst>
      <p:ext uri="{BB962C8B-B14F-4D97-AF65-F5344CB8AC3E}">
        <p14:creationId xmlns:p14="http://schemas.microsoft.com/office/powerpoint/2010/main" val="71641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CD2D8-C427-0241-B260-01891C256E58}"/>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7A76755B-91AF-2A4D-B78D-D450449B4CD5}"/>
              </a:ext>
            </a:extLst>
          </p:cNvPr>
          <p:cNvPicPr>
            <a:picLocks noChangeAspect="1"/>
          </p:cNvPicPr>
          <p:nvPr/>
        </p:nvPicPr>
        <p:blipFill>
          <a:blip r:embed="rId2"/>
          <a:stretch>
            <a:fillRect/>
          </a:stretch>
        </p:blipFill>
        <p:spPr>
          <a:xfrm>
            <a:off x="1968500" y="1528233"/>
            <a:ext cx="8294538" cy="4381500"/>
          </a:xfrm>
          <a:prstGeom prst="rect">
            <a:avLst/>
          </a:prstGeom>
        </p:spPr>
      </p:pic>
      <p:sp>
        <p:nvSpPr>
          <p:cNvPr id="5" name="TextBox 4">
            <a:extLst>
              <a:ext uri="{FF2B5EF4-FFF2-40B4-BE49-F238E27FC236}">
                <a16:creationId xmlns:a16="http://schemas.microsoft.com/office/drawing/2014/main" id="{CB4647CC-52A2-F545-88CE-0B5BDB58BD33}"/>
              </a:ext>
            </a:extLst>
          </p:cNvPr>
          <p:cNvSpPr txBox="1"/>
          <p:nvPr/>
        </p:nvSpPr>
        <p:spPr>
          <a:xfrm>
            <a:off x="762000" y="1225034"/>
            <a:ext cx="3890489" cy="461665"/>
          </a:xfrm>
          <a:prstGeom prst="rect">
            <a:avLst/>
          </a:prstGeom>
          <a:noFill/>
        </p:spPr>
        <p:txBody>
          <a:bodyPr wrap="none" rtlCol="0">
            <a:spAutoFit/>
          </a:bodyPr>
          <a:lstStyle/>
          <a:p>
            <a:r>
              <a:rPr lang="en-US" sz="2400" b="1"/>
              <a:t>Genetic interaction networks</a:t>
            </a:r>
            <a:endParaRPr lang="it-IT" sz="2400" b="1"/>
          </a:p>
        </p:txBody>
      </p:sp>
    </p:spTree>
    <p:extLst>
      <p:ext uri="{BB962C8B-B14F-4D97-AF65-F5344CB8AC3E}">
        <p14:creationId xmlns:p14="http://schemas.microsoft.com/office/powerpoint/2010/main" val="223790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FA9903-EF96-E746-B91B-0559052A1CBC}"/>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pic>
        <p:nvPicPr>
          <p:cNvPr id="4" name="Picture 3">
            <a:extLst>
              <a:ext uri="{FF2B5EF4-FFF2-40B4-BE49-F238E27FC236}">
                <a16:creationId xmlns:a16="http://schemas.microsoft.com/office/drawing/2014/main" id="{400289E5-0AB7-DD40-9C21-B0CBA1BC21EF}"/>
              </a:ext>
            </a:extLst>
          </p:cNvPr>
          <p:cNvPicPr>
            <a:picLocks noChangeAspect="1"/>
          </p:cNvPicPr>
          <p:nvPr/>
        </p:nvPicPr>
        <p:blipFill>
          <a:blip r:embed="rId2"/>
          <a:stretch>
            <a:fillRect/>
          </a:stretch>
        </p:blipFill>
        <p:spPr>
          <a:xfrm>
            <a:off x="2238130" y="1883833"/>
            <a:ext cx="7645400" cy="4038600"/>
          </a:xfrm>
          <a:prstGeom prst="rect">
            <a:avLst/>
          </a:prstGeom>
        </p:spPr>
      </p:pic>
      <p:sp>
        <p:nvSpPr>
          <p:cNvPr id="5" name="TextBox 4">
            <a:extLst>
              <a:ext uri="{FF2B5EF4-FFF2-40B4-BE49-F238E27FC236}">
                <a16:creationId xmlns:a16="http://schemas.microsoft.com/office/drawing/2014/main" id="{CD615F64-792C-7E43-9A77-CFCFE5FABFB0}"/>
              </a:ext>
            </a:extLst>
          </p:cNvPr>
          <p:cNvSpPr txBox="1"/>
          <p:nvPr/>
        </p:nvSpPr>
        <p:spPr>
          <a:xfrm>
            <a:off x="762000" y="1225034"/>
            <a:ext cx="5650136" cy="461665"/>
          </a:xfrm>
          <a:prstGeom prst="rect">
            <a:avLst/>
          </a:prstGeom>
          <a:noFill/>
        </p:spPr>
        <p:txBody>
          <a:bodyPr wrap="none" rtlCol="0">
            <a:spAutoFit/>
          </a:bodyPr>
          <a:lstStyle/>
          <a:p>
            <a:r>
              <a:rPr lang="en-US" sz="2400" b="1"/>
              <a:t>Gene / transcriptional regulatory networks</a:t>
            </a:r>
            <a:endParaRPr lang="it-IT" sz="2400" b="1"/>
          </a:p>
        </p:txBody>
      </p:sp>
      <p:sp>
        <p:nvSpPr>
          <p:cNvPr id="6" name="TextBox 5">
            <a:extLst>
              <a:ext uri="{FF2B5EF4-FFF2-40B4-BE49-F238E27FC236}">
                <a16:creationId xmlns:a16="http://schemas.microsoft.com/office/drawing/2014/main" id="{EF59A81A-811A-9741-957B-77677737AD33}"/>
              </a:ext>
            </a:extLst>
          </p:cNvPr>
          <p:cNvSpPr txBox="1"/>
          <p:nvPr/>
        </p:nvSpPr>
        <p:spPr>
          <a:xfrm>
            <a:off x="1185333" y="6129867"/>
            <a:ext cx="9373592" cy="369332"/>
          </a:xfrm>
          <a:prstGeom prst="rect">
            <a:avLst/>
          </a:prstGeom>
          <a:noFill/>
        </p:spPr>
        <p:txBody>
          <a:bodyPr wrap="none" rtlCol="0">
            <a:spAutoFit/>
          </a:bodyPr>
          <a:lstStyle/>
          <a:p>
            <a:r>
              <a:rPr lang="en-US"/>
              <a:t>Sources: databases representing consensus knowledge of gene regulation (e.g. Reactome or KEGG)</a:t>
            </a:r>
            <a:endParaRPr lang="it-IT"/>
          </a:p>
        </p:txBody>
      </p:sp>
    </p:spTree>
    <p:extLst>
      <p:ext uri="{BB962C8B-B14F-4D97-AF65-F5344CB8AC3E}">
        <p14:creationId xmlns:p14="http://schemas.microsoft.com/office/powerpoint/2010/main" val="189046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9E1F69-E99B-2448-9146-2390B821840A}"/>
              </a:ext>
            </a:extLst>
          </p:cNvPr>
          <p:cNvPicPr>
            <a:picLocks noChangeAspect="1"/>
          </p:cNvPicPr>
          <p:nvPr/>
        </p:nvPicPr>
        <p:blipFill>
          <a:blip r:embed="rId2"/>
          <a:stretch>
            <a:fillRect/>
          </a:stretch>
        </p:blipFill>
        <p:spPr>
          <a:xfrm>
            <a:off x="2273300" y="1409700"/>
            <a:ext cx="7645400" cy="4038600"/>
          </a:xfrm>
          <a:prstGeom prst="rect">
            <a:avLst/>
          </a:prstGeom>
        </p:spPr>
      </p:pic>
      <p:sp>
        <p:nvSpPr>
          <p:cNvPr id="3" name="Rectangle 2">
            <a:extLst>
              <a:ext uri="{FF2B5EF4-FFF2-40B4-BE49-F238E27FC236}">
                <a16:creationId xmlns:a16="http://schemas.microsoft.com/office/drawing/2014/main" id="{735BC260-B57B-C048-A04E-A31E478EA2A0}"/>
              </a:ext>
            </a:extLst>
          </p:cNvPr>
          <p:cNvSpPr/>
          <p:nvPr/>
        </p:nvSpPr>
        <p:spPr>
          <a:xfrm>
            <a:off x="3657599" y="271027"/>
            <a:ext cx="4806462"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Types of biological networks</a:t>
            </a:r>
          </a:p>
        </p:txBody>
      </p:sp>
      <p:sp>
        <p:nvSpPr>
          <p:cNvPr id="4" name="TextBox 3">
            <a:extLst>
              <a:ext uri="{FF2B5EF4-FFF2-40B4-BE49-F238E27FC236}">
                <a16:creationId xmlns:a16="http://schemas.microsoft.com/office/drawing/2014/main" id="{33073C17-32A8-A447-9BBE-FA7A7E7BAB76}"/>
              </a:ext>
            </a:extLst>
          </p:cNvPr>
          <p:cNvSpPr txBox="1"/>
          <p:nvPr/>
        </p:nvSpPr>
        <p:spPr>
          <a:xfrm>
            <a:off x="762000" y="1225034"/>
            <a:ext cx="3186257" cy="461665"/>
          </a:xfrm>
          <a:prstGeom prst="rect">
            <a:avLst/>
          </a:prstGeom>
          <a:noFill/>
        </p:spPr>
        <p:txBody>
          <a:bodyPr wrap="none" rtlCol="0">
            <a:spAutoFit/>
          </a:bodyPr>
          <a:lstStyle/>
          <a:p>
            <a:r>
              <a:rPr lang="en-US" sz="2400" b="1"/>
              <a:t>Cell signaling networks</a:t>
            </a:r>
            <a:endParaRPr lang="it-IT" sz="2400" b="1"/>
          </a:p>
        </p:txBody>
      </p:sp>
      <p:sp>
        <p:nvSpPr>
          <p:cNvPr id="5" name="TextBox 4">
            <a:extLst>
              <a:ext uri="{FF2B5EF4-FFF2-40B4-BE49-F238E27FC236}">
                <a16:creationId xmlns:a16="http://schemas.microsoft.com/office/drawing/2014/main" id="{5ED150AC-EC69-4748-882A-7BFFEE33BF20}"/>
              </a:ext>
            </a:extLst>
          </p:cNvPr>
          <p:cNvSpPr txBox="1"/>
          <p:nvPr/>
        </p:nvSpPr>
        <p:spPr>
          <a:xfrm>
            <a:off x="762000" y="6063753"/>
            <a:ext cx="5576270" cy="369332"/>
          </a:xfrm>
          <a:prstGeom prst="rect">
            <a:avLst/>
          </a:prstGeom>
          <a:noFill/>
        </p:spPr>
        <p:txBody>
          <a:bodyPr wrap="none" rtlCol="0">
            <a:spAutoFit/>
          </a:bodyPr>
          <a:lstStyle/>
          <a:p>
            <a:r>
              <a:rPr lang="en-US"/>
              <a:t>Sources: Pathway databases, Reaction network databases</a:t>
            </a:r>
            <a:endParaRPr lang="it-IT"/>
          </a:p>
        </p:txBody>
      </p:sp>
    </p:spTree>
    <p:extLst>
      <p:ext uri="{BB962C8B-B14F-4D97-AF65-F5344CB8AC3E}">
        <p14:creationId xmlns:p14="http://schemas.microsoft.com/office/powerpoint/2010/main" val="261320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C6943B-E08F-5344-B752-C83FB7593EB8}"/>
              </a:ext>
            </a:extLst>
          </p:cNvPr>
          <p:cNvSpPr/>
          <p:nvPr/>
        </p:nvSpPr>
        <p:spPr>
          <a:xfrm>
            <a:off x="1672168" y="352134"/>
            <a:ext cx="835350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The sources of data underlying biological networks</a:t>
            </a:r>
          </a:p>
        </p:txBody>
      </p:sp>
      <p:sp>
        <p:nvSpPr>
          <p:cNvPr id="3" name="TextBox 2">
            <a:extLst>
              <a:ext uri="{FF2B5EF4-FFF2-40B4-BE49-F238E27FC236}">
                <a16:creationId xmlns:a16="http://schemas.microsoft.com/office/drawing/2014/main" id="{B550554B-635D-6348-88BD-D132DE7D5F59}"/>
              </a:ext>
            </a:extLst>
          </p:cNvPr>
          <p:cNvSpPr txBox="1"/>
          <p:nvPr/>
        </p:nvSpPr>
        <p:spPr>
          <a:xfrm>
            <a:off x="2861733" y="2816768"/>
            <a:ext cx="6256328" cy="1815882"/>
          </a:xfrm>
          <a:prstGeom prst="rect">
            <a:avLst/>
          </a:prstGeom>
          <a:noFill/>
        </p:spPr>
        <p:txBody>
          <a:bodyPr wrap="none" rtlCol="0">
            <a:spAutoFit/>
          </a:bodyPr>
          <a:lstStyle/>
          <a:p>
            <a:pPr marL="342900" indent="-342900">
              <a:buFont typeface="Arial" panose="020B0604020202020204" pitchFamily="34" charset="0"/>
              <a:buChar char="•"/>
            </a:pPr>
            <a:r>
              <a:rPr lang="en-US" sz="2800" b="1"/>
              <a:t>Manual curation of scientific literature</a:t>
            </a:r>
          </a:p>
          <a:p>
            <a:pPr marL="342900" indent="-342900">
              <a:buFont typeface="Arial" panose="020B0604020202020204" pitchFamily="34" charset="0"/>
              <a:buChar char="•"/>
            </a:pPr>
            <a:r>
              <a:rPr lang="en-US" sz="2800" b="1"/>
              <a:t>High-throughput datasets</a:t>
            </a:r>
          </a:p>
          <a:p>
            <a:pPr marL="342900" indent="-342900">
              <a:buFont typeface="Arial" panose="020B0604020202020204" pitchFamily="34" charset="0"/>
              <a:buChar char="•"/>
            </a:pPr>
            <a:r>
              <a:rPr lang="en-US" sz="2800" b="1"/>
              <a:t>Computational predictions</a:t>
            </a:r>
          </a:p>
          <a:p>
            <a:pPr marL="342900" indent="-342900">
              <a:buFont typeface="Arial" panose="020B0604020202020204" pitchFamily="34" charset="0"/>
              <a:buChar char="•"/>
            </a:pPr>
            <a:r>
              <a:rPr lang="en-US" sz="2800" b="1"/>
              <a:t>Literature text-mining</a:t>
            </a:r>
            <a:endParaRPr lang="it-IT" sz="2800" b="1"/>
          </a:p>
        </p:txBody>
      </p:sp>
      <p:sp>
        <p:nvSpPr>
          <p:cNvPr id="4" name="TextBox 3">
            <a:extLst>
              <a:ext uri="{FF2B5EF4-FFF2-40B4-BE49-F238E27FC236}">
                <a16:creationId xmlns:a16="http://schemas.microsoft.com/office/drawing/2014/main" id="{284E248A-21C4-154F-8306-98074CCC76D2}"/>
              </a:ext>
            </a:extLst>
          </p:cNvPr>
          <p:cNvSpPr txBox="1"/>
          <p:nvPr/>
        </p:nvSpPr>
        <p:spPr>
          <a:xfrm>
            <a:off x="3140815" y="1194197"/>
            <a:ext cx="5698163" cy="461665"/>
          </a:xfrm>
          <a:prstGeom prst="rect">
            <a:avLst/>
          </a:prstGeom>
          <a:noFill/>
        </p:spPr>
        <p:txBody>
          <a:bodyPr wrap="none" rtlCol="0">
            <a:spAutoFit/>
          </a:bodyPr>
          <a:lstStyle/>
          <a:p>
            <a:r>
              <a:rPr lang="en-US" sz="2400"/>
              <a:t>Biological datasets are noisy and incomplete</a:t>
            </a:r>
            <a:endParaRPr lang="it-IT" sz="2400"/>
          </a:p>
        </p:txBody>
      </p:sp>
    </p:spTree>
    <p:extLst>
      <p:ext uri="{BB962C8B-B14F-4D97-AF65-F5344CB8AC3E}">
        <p14:creationId xmlns:p14="http://schemas.microsoft.com/office/powerpoint/2010/main" val="103442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6413807" cy="523220"/>
          </a:xfrm>
          <a:prstGeom prst="rect">
            <a:avLst/>
          </a:prstGeom>
        </p:spPr>
        <p:txBody>
          <a:bodyPr wrap="none">
            <a:spAutoFit/>
          </a:bodyPr>
          <a:lstStyle/>
          <a:p>
            <a:r>
              <a:rPr lang="it-IT" sz="2800" b="1" i="0">
                <a:solidFill>
                  <a:srgbClr val="555555"/>
                </a:solidFill>
                <a:effectLst/>
                <a:latin typeface="Helvetica Neue" panose="02000503000000020004" pitchFamily="2" charset="0"/>
              </a:rPr>
              <a:t>Protein-protein interaction networks</a:t>
            </a:r>
          </a:p>
        </p:txBody>
      </p:sp>
      <p:sp>
        <p:nvSpPr>
          <p:cNvPr id="3" name="TextBox 2">
            <a:extLst>
              <a:ext uri="{FF2B5EF4-FFF2-40B4-BE49-F238E27FC236}">
                <a16:creationId xmlns:a16="http://schemas.microsoft.com/office/drawing/2014/main" id="{DCCB6C9C-BC36-EA4F-9A50-F735C351DEEE}"/>
              </a:ext>
            </a:extLst>
          </p:cNvPr>
          <p:cNvSpPr txBox="1"/>
          <p:nvPr/>
        </p:nvSpPr>
        <p:spPr>
          <a:xfrm>
            <a:off x="660401" y="1315731"/>
            <a:ext cx="11192933" cy="830997"/>
          </a:xfrm>
          <a:prstGeom prst="rect">
            <a:avLst/>
          </a:prstGeom>
          <a:noFill/>
        </p:spPr>
        <p:txBody>
          <a:bodyPr wrap="square" rtlCol="0">
            <a:spAutoFit/>
          </a:bodyPr>
          <a:lstStyle/>
          <a:p>
            <a:r>
              <a:rPr lang="en-US" sz="2400"/>
              <a:t>PPI networks are mathematical representation of the physical contacts between proteins in the cell</a:t>
            </a:r>
            <a:endParaRPr lang="it-IT" sz="2400"/>
          </a:p>
        </p:txBody>
      </p:sp>
      <p:sp>
        <p:nvSpPr>
          <p:cNvPr id="10" name="Rectangle 9">
            <a:extLst>
              <a:ext uri="{FF2B5EF4-FFF2-40B4-BE49-F238E27FC236}">
                <a16:creationId xmlns:a16="http://schemas.microsoft.com/office/drawing/2014/main" id="{6839C5E7-F9FB-5843-AE12-1FCAF9216D25}"/>
              </a:ext>
            </a:extLst>
          </p:cNvPr>
          <p:cNvSpPr/>
          <p:nvPr/>
        </p:nvSpPr>
        <p:spPr>
          <a:xfrm>
            <a:off x="880533" y="2551837"/>
            <a:ext cx="10549467" cy="1938992"/>
          </a:xfrm>
          <a:prstGeom prst="rect">
            <a:avLst/>
          </a:prstGeom>
        </p:spPr>
        <p:txBody>
          <a:bodyPr wrap="square">
            <a:spAutoFit/>
          </a:bodyPr>
          <a:lstStyle/>
          <a:p>
            <a:r>
              <a:rPr lang="it-IT" sz="2400" b="0" i="0">
                <a:solidFill>
                  <a:srgbClr val="222222"/>
                </a:solidFill>
                <a:effectLst/>
              </a:rPr>
              <a:t>Knowledge of PPIs can be used to:</a:t>
            </a:r>
          </a:p>
          <a:p>
            <a:pPr marL="342900" indent="-342900">
              <a:buFont typeface="Arial" panose="020B0604020202020204" pitchFamily="34" charset="0"/>
              <a:buChar char="•"/>
            </a:pPr>
            <a:r>
              <a:rPr lang="it-IT" sz="2400" b="0" i="0">
                <a:solidFill>
                  <a:srgbClr val="222222"/>
                </a:solidFill>
                <a:effectLst/>
              </a:rPr>
              <a:t>assign putative roles to uncharacterised proteins; </a:t>
            </a:r>
          </a:p>
          <a:p>
            <a:pPr marL="342900" indent="-342900">
              <a:buFont typeface="Arial" panose="020B0604020202020204" pitchFamily="34" charset="0"/>
              <a:buChar char="•"/>
            </a:pPr>
            <a:r>
              <a:rPr lang="it-IT" sz="2400" b="0" i="0">
                <a:solidFill>
                  <a:srgbClr val="222222"/>
                </a:solidFill>
                <a:effectLst/>
              </a:rPr>
              <a:t>add fine-grained detail about the steps within a signalling pathway; or </a:t>
            </a:r>
          </a:p>
          <a:p>
            <a:pPr marL="342900" indent="-342900">
              <a:buFont typeface="Arial" panose="020B0604020202020204" pitchFamily="34" charset="0"/>
              <a:buChar char="•"/>
            </a:pPr>
            <a:r>
              <a:rPr lang="it-IT" sz="2400" b="0" i="0">
                <a:solidFill>
                  <a:srgbClr val="222222"/>
                </a:solidFill>
                <a:effectLst/>
              </a:rPr>
              <a:t>characterise the relationships between proteins that form multi-molecular complexes such as the proteasome.</a:t>
            </a:r>
          </a:p>
        </p:txBody>
      </p:sp>
    </p:spTree>
    <p:extLst>
      <p:ext uri="{BB962C8B-B14F-4D97-AF65-F5344CB8AC3E}">
        <p14:creationId xmlns:p14="http://schemas.microsoft.com/office/powerpoint/2010/main" val="246777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D82CB-12F1-8845-A9C8-F53305A272E2}"/>
              </a:ext>
            </a:extLst>
          </p:cNvPr>
          <p:cNvSpPr/>
          <p:nvPr/>
        </p:nvSpPr>
        <p:spPr>
          <a:xfrm>
            <a:off x="1732547" y="269814"/>
            <a:ext cx="9220337" cy="461665"/>
          </a:xfrm>
          <a:prstGeom prst="rect">
            <a:avLst/>
          </a:prstGeom>
        </p:spPr>
        <p:txBody>
          <a:bodyPr wrap="square">
            <a:spAutoFit/>
          </a:bodyPr>
          <a:lstStyle/>
          <a:p>
            <a:r>
              <a:rPr lang="it-IT" sz="2400" b="1" i="0">
                <a:solidFill>
                  <a:srgbClr val="555555"/>
                </a:solidFill>
                <a:effectLst/>
                <a:latin typeface="Helvetica Neue" panose="02000503000000020004" pitchFamily="2" charset="0"/>
              </a:rPr>
              <a:t>Network analysis of protein interaction data: an introduction</a:t>
            </a:r>
          </a:p>
        </p:txBody>
      </p:sp>
      <p:sp>
        <p:nvSpPr>
          <p:cNvPr id="3" name="TextBox 2">
            <a:extLst>
              <a:ext uri="{FF2B5EF4-FFF2-40B4-BE49-F238E27FC236}">
                <a16:creationId xmlns:a16="http://schemas.microsoft.com/office/drawing/2014/main" id="{D3E0763A-0A5B-6847-A2EC-1CF6156A4C81}"/>
              </a:ext>
            </a:extLst>
          </p:cNvPr>
          <p:cNvSpPr txBox="1"/>
          <p:nvPr/>
        </p:nvSpPr>
        <p:spPr>
          <a:xfrm>
            <a:off x="112295" y="5918629"/>
            <a:ext cx="9714519" cy="923330"/>
          </a:xfrm>
          <a:prstGeom prst="rect">
            <a:avLst/>
          </a:prstGeom>
          <a:noFill/>
        </p:spPr>
        <p:txBody>
          <a:bodyPr wrap="none" rtlCol="0">
            <a:spAutoFit/>
          </a:bodyPr>
          <a:lstStyle/>
          <a:p>
            <a:r>
              <a:rPr lang="en-US"/>
              <a:t>The content of these slides was extracted from the EBI Train Online at:</a:t>
            </a:r>
          </a:p>
          <a:p>
            <a:r>
              <a:rPr lang="en-US">
                <a:hlinkClick r:id="rId2"/>
              </a:rPr>
              <a:t>https://www.ebi.ac.uk/training/online/course/network-analysis-protein-interaction-data-introduction</a:t>
            </a:r>
            <a:endParaRPr lang="en-US"/>
          </a:p>
          <a:p>
            <a:r>
              <a:rPr lang="en-US"/>
              <a:t>Author</a:t>
            </a:r>
            <a:r>
              <a:rPr lang="it-IT" b="1"/>
              <a:t>:  </a:t>
            </a:r>
            <a:r>
              <a:rPr lang="it-IT"/>
              <a:t>Pablo Porras Millan</a:t>
            </a:r>
          </a:p>
        </p:txBody>
      </p:sp>
      <p:pic>
        <p:nvPicPr>
          <p:cNvPr id="4" name="Picture 3">
            <a:extLst>
              <a:ext uri="{FF2B5EF4-FFF2-40B4-BE49-F238E27FC236}">
                <a16:creationId xmlns:a16="http://schemas.microsoft.com/office/drawing/2014/main" id="{102CB794-6D5C-2C40-8D35-F28DB649E95E}"/>
              </a:ext>
            </a:extLst>
          </p:cNvPr>
          <p:cNvPicPr>
            <a:picLocks noChangeAspect="1"/>
          </p:cNvPicPr>
          <p:nvPr/>
        </p:nvPicPr>
        <p:blipFill>
          <a:blip r:embed="rId3"/>
          <a:stretch>
            <a:fillRect/>
          </a:stretch>
        </p:blipFill>
        <p:spPr>
          <a:xfrm>
            <a:off x="3769896" y="987066"/>
            <a:ext cx="4344442" cy="4675798"/>
          </a:xfrm>
          <a:prstGeom prst="rect">
            <a:avLst/>
          </a:prstGeom>
        </p:spPr>
      </p:pic>
    </p:spTree>
    <p:extLst>
      <p:ext uri="{BB962C8B-B14F-4D97-AF65-F5344CB8AC3E}">
        <p14:creationId xmlns:p14="http://schemas.microsoft.com/office/powerpoint/2010/main" val="289314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2073B1-3DCF-B140-8075-16A096087CD4}"/>
              </a:ext>
            </a:extLst>
          </p:cNvPr>
          <p:cNvSpPr/>
          <p:nvPr/>
        </p:nvSpPr>
        <p:spPr>
          <a:xfrm>
            <a:off x="3005700" y="399533"/>
            <a:ext cx="5947334"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Protein-protein interaction networks</a:t>
            </a:r>
          </a:p>
        </p:txBody>
      </p:sp>
      <p:pic>
        <p:nvPicPr>
          <p:cNvPr id="5" name="Picture 4">
            <a:extLst>
              <a:ext uri="{FF2B5EF4-FFF2-40B4-BE49-F238E27FC236}">
                <a16:creationId xmlns:a16="http://schemas.microsoft.com/office/drawing/2014/main" id="{95C55A6F-9B59-F447-8AB7-F58F1490C1F6}"/>
              </a:ext>
            </a:extLst>
          </p:cNvPr>
          <p:cNvPicPr>
            <a:picLocks noChangeAspect="1"/>
          </p:cNvPicPr>
          <p:nvPr/>
        </p:nvPicPr>
        <p:blipFill>
          <a:blip r:embed="rId3"/>
          <a:stretch>
            <a:fillRect/>
          </a:stretch>
        </p:blipFill>
        <p:spPr>
          <a:xfrm>
            <a:off x="2246046" y="1671025"/>
            <a:ext cx="7466641" cy="3448050"/>
          </a:xfrm>
          <a:prstGeom prst="rect">
            <a:avLst/>
          </a:prstGeom>
        </p:spPr>
      </p:pic>
      <p:sp>
        <p:nvSpPr>
          <p:cNvPr id="6" name="TextBox 5">
            <a:extLst>
              <a:ext uri="{FF2B5EF4-FFF2-40B4-BE49-F238E27FC236}">
                <a16:creationId xmlns:a16="http://schemas.microsoft.com/office/drawing/2014/main" id="{B67F0959-CCA1-1F48-A610-A3D933F9B564}"/>
              </a:ext>
            </a:extLst>
          </p:cNvPr>
          <p:cNvSpPr txBox="1"/>
          <p:nvPr/>
        </p:nvSpPr>
        <p:spPr>
          <a:xfrm>
            <a:off x="3449469" y="5308545"/>
            <a:ext cx="670505" cy="369332"/>
          </a:xfrm>
          <a:prstGeom prst="rect">
            <a:avLst/>
          </a:prstGeom>
          <a:noFill/>
        </p:spPr>
        <p:txBody>
          <a:bodyPr wrap="none" rtlCol="0">
            <a:spAutoFit/>
          </a:bodyPr>
          <a:lstStyle/>
          <a:p>
            <a:r>
              <a:rPr lang="en-US"/>
              <a:t>Yeast</a:t>
            </a:r>
            <a:endParaRPr lang="it-IT"/>
          </a:p>
        </p:txBody>
      </p:sp>
      <p:sp>
        <p:nvSpPr>
          <p:cNvPr id="8" name="TextBox 7">
            <a:extLst>
              <a:ext uri="{FF2B5EF4-FFF2-40B4-BE49-F238E27FC236}">
                <a16:creationId xmlns:a16="http://schemas.microsoft.com/office/drawing/2014/main" id="{190E769E-2819-C94B-B125-E3CB247F0850}"/>
              </a:ext>
            </a:extLst>
          </p:cNvPr>
          <p:cNvSpPr txBox="1"/>
          <p:nvPr/>
        </p:nvSpPr>
        <p:spPr>
          <a:xfrm>
            <a:off x="7581203" y="5391610"/>
            <a:ext cx="867545" cy="369332"/>
          </a:xfrm>
          <a:prstGeom prst="rect">
            <a:avLst/>
          </a:prstGeom>
          <a:noFill/>
        </p:spPr>
        <p:txBody>
          <a:bodyPr wrap="none" rtlCol="0">
            <a:spAutoFit/>
          </a:bodyPr>
          <a:lstStyle/>
          <a:p>
            <a:r>
              <a:rPr lang="en-US"/>
              <a:t>Human</a:t>
            </a:r>
            <a:endParaRPr lang="it-IT"/>
          </a:p>
        </p:txBody>
      </p:sp>
      <p:sp>
        <p:nvSpPr>
          <p:cNvPr id="9" name="Rectangle 8">
            <a:extLst>
              <a:ext uri="{FF2B5EF4-FFF2-40B4-BE49-F238E27FC236}">
                <a16:creationId xmlns:a16="http://schemas.microsoft.com/office/drawing/2014/main" id="{336B905E-A0AA-7C49-BD50-1DDE91D20DB5}"/>
              </a:ext>
            </a:extLst>
          </p:cNvPr>
          <p:cNvSpPr/>
          <p:nvPr/>
        </p:nvSpPr>
        <p:spPr>
          <a:xfrm>
            <a:off x="878787" y="1112223"/>
            <a:ext cx="10842968" cy="369332"/>
          </a:xfrm>
          <a:prstGeom prst="rect">
            <a:avLst/>
          </a:prstGeom>
        </p:spPr>
        <p:txBody>
          <a:bodyPr wrap="none">
            <a:spAutoFit/>
          </a:bodyPr>
          <a:lstStyle/>
          <a:p>
            <a:r>
              <a:rPr lang="it-IT" b="0" i="0">
                <a:solidFill>
                  <a:srgbClr val="444444"/>
                </a:solidFill>
                <a:effectLst/>
                <a:latin typeface="Helvetica Neue" panose="02000503000000020004" pitchFamily="2" charset="0"/>
              </a:rPr>
              <a:t>The </a:t>
            </a:r>
            <a:r>
              <a:rPr lang="it-IT" b="1" i="0">
                <a:solidFill>
                  <a:srgbClr val="444444"/>
                </a:solidFill>
                <a:effectLst/>
                <a:latin typeface="Helvetica Neue" panose="02000503000000020004" pitchFamily="2" charset="0"/>
              </a:rPr>
              <a:t>interactome</a:t>
            </a:r>
            <a:r>
              <a:rPr lang="it-IT" b="0" i="0">
                <a:solidFill>
                  <a:srgbClr val="444444"/>
                </a:solidFill>
                <a:effectLst/>
                <a:latin typeface="Helvetica Neue" panose="02000503000000020004" pitchFamily="2" charset="0"/>
              </a:rPr>
              <a:t> is the totality of PPIs that happen in a cell, an organism ot a specific biological context.</a:t>
            </a:r>
          </a:p>
        </p:txBody>
      </p:sp>
      <p:sp>
        <p:nvSpPr>
          <p:cNvPr id="4" name="Rectangle 3">
            <a:extLst>
              <a:ext uri="{FF2B5EF4-FFF2-40B4-BE49-F238E27FC236}">
                <a16:creationId xmlns:a16="http://schemas.microsoft.com/office/drawing/2014/main" id="{32B6E475-C3F3-F242-B514-58267CD37E45}"/>
              </a:ext>
            </a:extLst>
          </p:cNvPr>
          <p:cNvSpPr/>
          <p:nvPr/>
        </p:nvSpPr>
        <p:spPr>
          <a:xfrm>
            <a:off x="2246046" y="6033477"/>
            <a:ext cx="7712027" cy="369332"/>
          </a:xfrm>
          <a:prstGeom prst="rect">
            <a:avLst/>
          </a:prstGeom>
        </p:spPr>
        <p:txBody>
          <a:bodyPr wrap="square">
            <a:spAutoFit/>
          </a:bodyPr>
          <a:lstStyle/>
          <a:p>
            <a:r>
              <a:rPr lang="it-IT" b="0" i="0">
                <a:solidFill>
                  <a:srgbClr val="222222"/>
                </a:solidFill>
                <a:effectLst/>
                <a:latin typeface="Helvetica Neue" panose="02000503000000020004" pitchFamily="2" charset="0"/>
              </a:rPr>
              <a:t>Our current knowledge of the interactome is both </a:t>
            </a:r>
            <a:r>
              <a:rPr lang="it-IT" b="1" i="0">
                <a:solidFill>
                  <a:srgbClr val="222222"/>
                </a:solidFill>
                <a:effectLst/>
                <a:latin typeface="Helvetica Neue" panose="02000503000000020004" pitchFamily="2" charset="0"/>
              </a:rPr>
              <a:t>incomplete</a:t>
            </a:r>
            <a:r>
              <a:rPr lang="it-IT" b="0" i="0">
                <a:solidFill>
                  <a:srgbClr val="222222"/>
                </a:solidFill>
                <a:effectLst/>
                <a:latin typeface="Helvetica Neue" panose="02000503000000020004" pitchFamily="2" charset="0"/>
              </a:rPr>
              <a:t> and </a:t>
            </a:r>
            <a:r>
              <a:rPr lang="it-IT" b="1" i="0">
                <a:solidFill>
                  <a:srgbClr val="222222"/>
                </a:solidFill>
                <a:effectLst/>
                <a:latin typeface="Helvetica Neue" panose="02000503000000020004" pitchFamily="2" charset="0"/>
              </a:rPr>
              <a:t>noisy</a:t>
            </a:r>
            <a:r>
              <a:rPr lang="it-IT" b="0" i="0">
                <a:solidFill>
                  <a:srgbClr val="222222"/>
                </a:solidFill>
                <a:effectLst/>
                <a:latin typeface="Helvetica Neue" panose="02000503000000020004" pitchFamily="2" charset="0"/>
              </a:rPr>
              <a:t>.</a:t>
            </a:r>
            <a:endParaRPr lang="it-IT"/>
          </a:p>
        </p:txBody>
      </p:sp>
    </p:spTree>
    <p:extLst>
      <p:ext uri="{BB962C8B-B14F-4D97-AF65-F5344CB8AC3E}">
        <p14:creationId xmlns:p14="http://schemas.microsoft.com/office/powerpoint/2010/main" val="116977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9BB4F1-2A1A-1044-AA49-5CE5E424F419}"/>
              </a:ext>
            </a:extLst>
          </p:cNvPr>
          <p:cNvSpPr/>
          <p:nvPr/>
        </p:nvSpPr>
        <p:spPr>
          <a:xfrm>
            <a:off x="3011062" y="740907"/>
            <a:ext cx="6553199"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Properties of PPINs: small world effect</a:t>
            </a:r>
          </a:p>
        </p:txBody>
      </p:sp>
      <p:pic>
        <p:nvPicPr>
          <p:cNvPr id="3" name="Picture 2">
            <a:extLst>
              <a:ext uri="{FF2B5EF4-FFF2-40B4-BE49-F238E27FC236}">
                <a16:creationId xmlns:a16="http://schemas.microsoft.com/office/drawing/2014/main" id="{C2B857B3-C564-8D4B-B528-DA906F73265B}"/>
              </a:ext>
            </a:extLst>
          </p:cNvPr>
          <p:cNvPicPr>
            <a:picLocks noChangeAspect="1"/>
          </p:cNvPicPr>
          <p:nvPr/>
        </p:nvPicPr>
        <p:blipFill>
          <a:blip r:embed="rId3"/>
          <a:stretch>
            <a:fillRect/>
          </a:stretch>
        </p:blipFill>
        <p:spPr>
          <a:xfrm>
            <a:off x="6755125" y="1303866"/>
            <a:ext cx="5207456" cy="4842934"/>
          </a:xfrm>
          <a:prstGeom prst="rect">
            <a:avLst/>
          </a:prstGeom>
        </p:spPr>
      </p:pic>
      <p:sp>
        <p:nvSpPr>
          <p:cNvPr id="4" name="Rectangle 3">
            <a:extLst>
              <a:ext uri="{FF2B5EF4-FFF2-40B4-BE49-F238E27FC236}">
                <a16:creationId xmlns:a16="http://schemas.microsoft.com/office/drawing/2014/main" id="{AC6CB67C-58B2-8943-99E9-C06A5A1D8420}"/>
              </a:ext>
            </a:extLst>
          </p:cNvPr>
          <p:cNvSpPr/>
          <p:nvPr/>
        </p:nvSpPr>
        <p:spPr>
          <a:xfrm>
            <a:off x="336863" y="1940018"/>
            <a:ext cx="8816581" cy="1569660"/>
          </a:xfrm>
          <a:prstGeom prst="rect">
            <a:avLst/>
          </a:prstGeom>
        </p:spPr>
        <p:txBody>
          <a:bodyPr wrap="none">
            <a:spAutoFit/>
          </a:bodyPr>
          <a:lstStyle/>
          <a:p>
            <a:pPr marL="342900" indent="-342900">
              <a:buFont typeface="Arial" panose="020B0604020202020204" pitchFamily="34" charset="0"/>
              <a:buChar char="•"/>
            </a:pPr>
            <a:r>
              <a:rPr lang="it-IT" sz="2400" b="0" i="0">
                <a:solidFill>
                  <a:srgbClr val="222222"/>
                </a:solidFill>
                <a:effectLst/>
              </a:rPr>
              <a:t>great connectivity between proteins</a:t>
            </a:r>
          </a:p>
          <a:p>
            <a:pPr marL="342900" indent="-342900">
              <a:buFont typeface="Arial" panose="020B0604020202020204" pitchFamily="34" charset="0"/>
              <a:buChar char="•"/>
            </a:pPr>
            <a:r>
              <a:rPr lang="it-IT" sz="2400"/>
              <a:t>the network's diameter is small, no matter how big the network is</a:t>
            </a:r>
          </a:p>
          <a:p>
            <a:pPr marL="342900" indent="-342900">
              <a:buFont typeface="Arial" panose="020B0604020202020204" pitchFamily="34" charset="0"/>
              <a:buChar char="•"/>
            </a:pPr>
            <a:r>
              <a:rPr lang="it-IT" sz="2400"/>
              <a:t>“six degrees of separation” </a:t>
            </a:r>
            <a:r>
              <a:rPr lang="it-IT" sz="2400" b="0" i="0">
                <a:solidFill>
                  <a:srgbClr val="222222"/>
                </a:solidFill>
                <a:effectLst/>
              </a:rPr>
              <a:t> </a:t>
            </a:r>
          </a:p>
          <a:p>
            <a:pPr marL="342900" indent="-342900">
              <a:buFont typeface="Arial" panose="020B0604020202020204" pitchFamily="34" charset="0"/>
              <a:buChar char="•"/>
            </a:pPr>
            <a:r>
              <a:rPr lang="it-IT" sz="2400"/>
              <a:t>efficient and quick flow of signals within the network</a:t>
            </a:r>
          </a:p>
        </p:txBody>
      </p:sp>
      <p:sp>
        <p:nvSpPr>
          <p:cNvPr id="5" name="Rectangle 4">
            <a:extLst>
              <a:ext uri="{FF2B5EF4-FFF2-40B4-BE49-F238E27FC236}">
                <a16:creationId xmlns:a16="http://schemas.microsoft.com/office/drawing/2014/main" id="{086C30A1-41F2-EE42-9717-C2C5C717500C}"/>
              </a:ext>
            </a:extLst>
          </p:cNvPr>
          <p:cNvSpPr/>
          <p:nvPr/>
        </p:nvSpPr>
        <p:spPr>
          <a:xfrm>
            <a:off x="5266196" y="6326769"/>
            <a:ext cx="6696385" cy="369332"/>
          </a:xfrm>
          <a:prstGeom prst="rect">
            <a:avLst/>
          </a:prstGeom>
        </p:spPr>
        <p:txBody>
          <a:bodyPr wrap="none">
            <a:spAutoFit/>
          </a:bodyPr>
          <a:lstStyle/>
          <a:p>
            <a:r>
              <a:rPr lang="it-IT"/>
              <a:t>Diameter: the maximum number of steps separating any two nodes </a:t>
            </a:r>
          </a:p>
        </p:txBody>
      </p:sp>
      <p:sp>
        <p:nvSpPr>
          <p:cNvPr id="6" name="Rectangle 5">
            <a:extLst>
              <a:ext uri="{FF2B5EF4-FFF2-40B4-BE49-F238E27FC236}">
                <a16:creationId xmlns:a16="http://schemas.microsoft.com/office/drawing/2014/main" id="{03D59CB2-36A5-554D-BDF8-1FD1C6D1BEAF}"/>
              </a:ext>
            </a:extLst>
          </p:cNvPr>
          <p:cNvSpPr/>
          <p:nvPr/>
        </p:nvSpPr>
        <p:spPr>
          <a:xfrm>
            <a:off x="336863" y="5218773"/>
            <a:ext cx="9227398" cy="1107996"/>
          </a:xfrm>
          <a:prstGeom prst="rect">
            <a:avLst/>
          </a:prstGeom>
        </p:spPr>
        <p:txBody>
          <a:bodyPr wrap="none">
            <a:spAutoFit/>
          </a:bodyPr>
          <a:lstStyle/>
          <a:p>
            <a:pPr marL="285750" indent="-285750">
              <a:buFont typeface="Arial" panose="020B0604020202020204" pitchFamily="34" charset="0"/>
              <a:buChar char="•"/>
            </a:pPr>
            <a:r>
              <a:rPr lang="it-IT" sz="2400" b="0" i="0">
                <a:solidFill>
                  <a:srgbClr val="222222"/>
                </a:solidFill>
                <a:effectLst/>
              </a:rPr>
              <a:t>Biological systems are extremely robust</a:t>
            </a:r>
          </a:p>
          <a:p>
            <a:pPr marL="285750" indent="-285750">
              <a:buFont typeface="Arial" panose="020B0604020202020204" pitchFamily="34" charset="0"/>
              <a:buChar char="•"/>
            </a:pPr>
            <a:r>
              <a:rPr lang="it-IT" sz="2400"/>
              <a:t>no dramatic consequences of perturbations in a single gene or protein</a:t>
            </a:r>
          </a:p>
          <a:p>
            <a:endParaRPr lang="it-IT"/>
          </a:p>
        </p:txBody>
      </p:sp>
    </p:spTree>
    <p:extLst>
      <p:ext uri="{BB962C8B-B14F-4D97-AF65-F5344CB8AC3E}">
        <p14:creationId xmlns:p14="http://schemas.microsoft.com/office/powerpoint/2010/main" val="1461481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E14B2-E087-DA4E-9E43-93F5D293D368}"/>
              </a:ext>
            </a:extLst>
          </p:cNvPr>
          <p:cNvSpPr/>
          <p:nvPr/>
        </p:nvSpPr>
        <p:spPr>
          <a:xfrm>
            <a:off x="2595116" y="281000"/>
            <a:ext cx="7611058"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Properties of PPINs: scale-free networks</a:t>
            </a:r>
          </a:p>
        </p:txBody>
      </p:sp>
      <p:pic>
        <p:nvPicPr>
          <p:cNvPr id="3" name="Picture 2">
            <a:extLst>
              <a:ext uri="{FF2B5EF4-FFF2-40B4-BE49-F238E27FC236}">
                <a16:creationId xmlns:a16="http://schemas.microsoft.com/office/drawing/2014/main" id="{82594A29-A732-CC47-B8D5-6DDCFB743C5C}"/>
              </a:ext>
            </a:extLst>
          </p:cNvPr>
          <p:cNvPicPr>
            <a:picLocks noChangeAspect="1"/>
          </p:cNvPicPr>
          <p:nvPr/>
        </p:nvPicPr>
        <p:blipFill>
          <a:blip r:embed="rId3"/>
          <a:stretch>
            <a:fillRect/>
          </a:stretch>
        </p:blipFill>
        <p:spPr>
          <a:xfrm>
            <a:off x="4487765" y="1615014"/>
            <a:ext cx="7609057" cy="4413253"/>
          </a:xfrm>
          <a:prstGeom prst="rect">
            <a:avLst/>
          </a:prstGeom>
        </p:spPr>
      </p:pic>
      <p:sp>
        <p:nvSpPr>
          <p:cNvPr id="4" name="Rectangle 3">
            <a:extLst>
              <a:ext uri="{FF2B5EF4-FFF2-40B4-BE49-F238E27FC236}">
                <a16:creationId xmlns:a16="http://schemas.microsoft.com/office/drawing/2014/main" id="{9EB0A02A-165F-7B48-A240-4C91A8B48E71}"/>
              </a:ext>
            </a:extLst>
          </p:cNvPr>
          <p:cNvSpPr/>
          <p:nvPr/>
        </p:nvSpPr>
        <p:spPr>
          <a:xfrm>
            <a:off x="304645" y="1270970"/>
            <a:ext cx="6096000" cy="1569660"/>
          </a:xfrm>
          <a:prstGeom prst="rect">
            <a:avLst/>
          </a:prstGeom>
        </p:spPr>
        <p:txBody>
          <a:bodyPr>
            <a:spAutoFit/>
          </a:bodyPr>
          <a:lstStyle/>
          <a:p>
            <a:pPr marL="342900" indent="-342900">
              <a:buFont typeface="Arial" panose="020B0604020202020204" pitchFamily="34" charset="0"/>
              <a:buChar char="•"/>
            </a:pPr>
            <a:r>
              <a:rPr lang="it-IT" sz="2400" b="0" i="0">
                <a:solidFill>
                  <a:srgbClr val="222222"/>
                </a:solidFill>
                <a:effectLst/>
              </a:rPr>
              <a:t>The majority of nodes (proteins) have only a few connections to other nodes</a:t>
            </a:r>
          </a:p>
          <a:p>
            <a:pPr marL="342900" indent="-342900">
              <a:buFont typeface="Arial" panose="020B0604020202020204" pitchFamily="34" charset="0"/>
              <a:buChar char="•"/>
            </a:pPr>
            <a:r>
              <a:rPr lang="it-IT" sz="2400" b="0" i="0">
                <a:solidFill>
                  <a:srgbClr val="222222"/>
                </a:solidFill>
                <a:effectLst/>
              </a:rPr>
              <a:t>some nodes (hubs) are connected to many other nodes in the network.</a:t>
            </a:r>
            <a:endParaRPr lang="it-IT" sz="2400"/>
          </a:p>
        </p:txBody>
      </p:sp>
      <p:sp>
        <p:nvSpPr>
          <p:cNvPr id="5" name="Rectangle 4">
            <a:extLst>
              <a:ext uri="{FF2B5EF4-FFF2-40B4-BE49-F238E27FC236}">
                <a16:creationId xmlns:a16="http://schemas.microsoft.com/office/drawing/2014/main" id="{E4F3F607-1577-F44B-942D-E34EEA463845}"/>
              </a:ext>
            </a:extLst>
          </p:cNvPr>
          <p:cNvSpPr/>
          <p:nvPr/>
        </p:nvSpPr>
        <p:spPr>
          <a:xfrm>
            <a:off x="606249" y="3245825"/>
            <a:ext cx="3491618" cy="1323439"/>
          </a:xfrm>
          <a:prstGeom prst="rect">
            <a:avLst/>
          </a:prstGeom>
        </p:spPr>
        <p:txBody>
          <a:bodyPr wrap="square">
            <a:spAutoFit/>
          </a:bodyPr>
          <a:lstStyle/>
          <a:p>
            <a:r>
              <a:rPr lang="it-IT" sz="2000" b="1">
                <a:solidFill>
                  <a:srgbClr val="222222"/>
                </a:solidFill>
                <a:latin typeface="Helvetica Neue" panose="02000503000000020004" pitchFamily="2" charset="0"/>
              </a:rPr>
              <a:t>P</a:t>
            </a:r>
            <a:r>
              <a:rPr lang="it-IT" sz="2000" b="1" i="0">
                <a:solidFill>
                  <a:srgbClr val="222222"/>
                </a:solidFill>
                <a:effectLst/>
                <a:latin typeface="Helvetica Neue" panose="02000503000000020004" pitchFamily="2" charset="0"/>
              </a:rPr>
              <a:t>referential attachment model: </a:t>
            </a:r>
            <a:r>
              <a:rPr lang="it-IT" sz="2000"/>
              <a:t>edges are preferentially attached to those nodes with a highest degree</a:t>
            </a:r>
          </a:p>
        </p:txBody>
      </p:sp>
      <p:sp>
        <p:nvSpPr>
          <p:cNvPr id="6" name="Rectangle 5">
            <a:extLst>
              <a:ext uri="{FF2B5EF4-FFF2-40B4-BE49-F238E27FC236}">
                <a16:creationId xmlns:a16="http://schemas.microsoft.com/office/drawing/2014/main" id="{4728B082-C18E-864E-AC03-26A7DEF542AE}"/>
              </a:ext>
            </a:extLst>
          </p:cNvPr>
          <p:cNvSpPr/>
          <p:nvPr/>
        </p:nvSpPr>
        <p:spPr>
          <a:xfrm>
            <a:off x="436916" y="5012604"/>
            <a:ext cx="3513269" cy="1015663"/>
          </a:xfrm>
          <a:prstGeom prst="rect">
            <a:avLst/>
          </a:prstGeom>
        </p:spPr>
        <p:txBody>
          <a:bodyPr wrap="none">
            <a:spAutoFit/>
          </a:bodyPr>
          <a:lstStyle/>
          <a:p>
            <a:pPr marL="285750" indent="-285750">
              <a:buFont typeface="Arial" panose="020B0604020202020204" pitchFamily="34" charset="0"/>
              <a:buChar char="•"/>
            </a:pPr>
            <a:r>
              <a:rPr lang="it-IT" sz="2000" b="0" i="0">
                <a:solidFill>
                  <a:srgbClr val="222222"/>
                </a:solidFill>
                <a:effectLst/>
              </a:rPr>
              <a:t>Stability</a:t>
            </a:r>
          </a:p>
          <a:p>
            <a:pPr marL="285750" indent="-285750">
              <a:buFont typeface="Arial" panose="020B0604020202020204" pitchFamily="34" charset="0"/>
              <a:buChar char="•"/>
            </a:pPr>
            <a:r>
              <a:rPr lang="it-IT" sz="2000"/>
              <a:t>Invariant to changes of scale</a:t>
            </a:r>
          </a:p>
          <a:p>
            <a:pPr marL="285750" indent="-285750">
              <a:buFont typeface="Arial" panose="020B0604020202020204" pitchFamily="34" charset="0"/>
              <a:buChar char="•"/>
            </a:pPr>
            <a:r>
              <a:rPr lang="it-IT" sz="2000"/>
              <a:t>Vulnerable to targeted attack</a:t>
            </a:r>
          </a:p>
        </p:txBody>
      </p:sp>
    </p:spTree>
    <p:extLst>
      <p:ext uri="{BB962C8B-B14F-4D97-AF65-F5344CB8AC3E}">
        <p14:creationId xmlns:p14="http://schemas.microsoft.com/office/powerpoint/2010/main" val="299571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5091D6-1AA6-1C47-A3EF-988CA029456F}"/>
              </a:ext>
            </a:extLst>
          </p:cNvPr>
          <p:cNvSpPr/>
          <p:nvPr/>
        </p:nvSpPr>
        <p:spPr>
          <a:xfrm>
            <a:off x="3541553" y="230201"/>
            <a:ext cx="5169941"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Properties of PPINs: transitivity</a:t>
            </a:r>
          </a:p>
        </p:txBody>
      </p:sp>
      <p:pic>
        <p:nvPicPr>
          <p:cNvPr id="3" name="Picture 2">
            <a:extLst>
              <a:ext uri="{FF2B5EF4-FFF2-40B4-BE49-F238E27FC236}">
                <a16:creationId xmlns:a16="http://schemas.microsoft.com/office/drawing/2014/main" id="{2E9C2394-DE48-3442-A714-EDCC79C7F919}"/>
              </a:ext>
            </a:extLst>
          </p:cNvPr>
          <p:cNvPicPr>
            <a:picLocks noChangeAspect="1"/>
          </p:cNvPicPr>
          <p:nvPr/>
        </p:nvPicPr>
        <p:blipFill>
          <a:blip r:embed="rId3"/>
          <a:stretch>
            <a:fillRect/>
          </a:stretch>
        </p:blipFill>
        <p:spPr>
          <a:xfrm>
            <a:off x="5706533" y="1720426"/>
            <a:ext cx="6335183" cy="5068147"/>
          </a:xfrm>
          <a:prstGeom prst="rect">
            <a:avLst/>
          </a:prstGeom>
        </p:spPr>
      </p:pic>
      <p:sp>
        <p:nvSpPr>
          <p:cNvPr id="4" name="Rectangle 3">
            <a:extLst>
              <a:ext uri="{FF2B5EF4-FFF2-40B4-BE49-F238E27FC236}">
                <a16:creationId xmlns:a16="http://schemas.microsoft.com/office/drawing/2014/main" id="{26016927-CFD1-6E42-A045-72B4CF50A7A6}"/>
              </a:ext>
            </a:extLst>
          </p:cNvPr>
          <p:cNvSpPr/>
          <p:nvPr/>
        </p:nvSpPr>
        <p:spPr>
          <a:xfrm>
            <a:off x="439584" y="797095"/>
            <a:ext cx="11241247" cy="830997"/>
          </a:xfrm>
          <a:prstGeom prst="rect">
            <a:avLst/>
          </a:prstGeom>
        </p:spPr>
        <p:txBody>
          <a:bodyPr wrap="square">
            <a:spAutoFit/>
          </a:bodyPr>
          <a:lstStyle/>
          <a:p>
            <a:r>
              <a:rPr lang="it-IT" sz="2400" b="0" i="0">
                <a:solidFill>
                  <a:srgbClr val="222222"/>
                </a:solidFill>
                <a:effectLst/>
              </a:rPr>
              <a:t>The </a:t>
            </a:r>
            <a:r>
              <a:rPr lang="it-IT" sz="2400" b="1" i="0">
                <a:solidFill>
                  <a:srgbClr val="222222"/>
                </a:solidFill>
                <a:effectLst/>
              </a:rPr>
              <a:t>transitivity</a:t>
            </a:r>
            <a:r>
              <a:rPr lang="it-IT" sz="2400" b="0" i="0">
                <a:solidFill>
                  <a:srgbClr val="222222"/>
                </a:solidFill>
                <a:effectLst/>
              </a:rPr>
              <a:t> or </a:t>
            </a:r>
            <a:r>
              <a:rPr lang="it-IT" sz="2400" b="1" i="0">
                <a:solidFill>
                  <a:srgbClr val="222222"/>
                </a:solidFill>
                <a:effectLst/>
              </a:rPr>
              <a:t>clustering coefficient</a:t>
            </a:r>
            <a:r>
              <a:rPr lang="it-IT" sz="2400" b="0" i="0">
                <a:solidFill>
                  <a:srgbClr val="222222"/>
                </a:solidFill>
                <a:effectLst/>
              </a:rPr>
              <a:t> of a network:  measure of the tendency of the nodes to cluster together</a:t>
            </a:r>
            <a:endParaRPr lang="it-IT" sz="2400"/>
          </a:p>
        </p:txBody>
      </p:sp>
      <p:sp>
        <p:nvSpPr>
          <p:cNvPr id="5" name="Rectangle 4">
            <a:extLst>
              <a:ext uri="{FF2B5EF4-FFF2-40B4-BE49-F238E27FC236}">
                <a16:creationId xmlns:a16="http://schemas.microsoft.com/office/drawing/2014/main" id="{E3956DE3-E0E2-F444-A420-69A7C35B7976}"/>
              </a:ext>
            </a:extLst>
          </p:cNvPr>
          <p:cNvSpPr/>
          <p:nvPr/>
        </p:nvSpPr>
        <p:spPr>
          <a:xfrm>
            <a:off x="439584" y="1939798"/>
            <a:ext cx="6096000" cy="1569660"/>
          </a:xfrm>
          <a:prstGeom prst="rect">
            <a:avLst/>
          </a:prstGeom>
        </p:spPr>
        <p:txBody>
          <a:bodyPr>
            <a:spAutoFit/>
          </a:bodyPr>
          <a:lstStyle/>
          <a:p>
            <a:r>
              <a:rPr lang="it-IT" sz="2400" b="0" i="0">
                <a:solidFill>
                  <a:srgbClr val="222222"/>
                </a:solidFill>
                <a:effectLst/>
              </a:rPr>
              <a:t>High transitivity: </a:t>
            </a:r>
          </a:p>
          <a:p>
            <a:pPr marL="342900" indent="-342900">
              <a:buFont typeface="Arial" panose="020B0604020202020204" pitchFamily="34" charset="0"/>
              <a:buChar char="•"/>
            </a:pPr>
            <a:r>
              <a:rPr lang="it-IT" sz="2400" b="0" i="0">
                <a:solidFill>
                  <a:srgbClr val="222222"/>
                </a:solidFill>
                <a:effectLst/>
              </a:rPr>
              <a:t>communities or groups of nodes are densely connected internally</a:t>
            </a:r>
          </a:p>
          <a:p>
            <a:pPr marL="342900" indent="-342900">
              <a:buFont typeface="Arial" panose="020B0604020202020204" pitchFamily="34" charset="0"/>
              <a:buChar char="•"/>
            </a:pPr>
            <a:r>
              <a:rPr lang="it-IT" sz="2400"/>
              <a:t>“the friends of my friends are my friends”</a:t>
            </a:r>
          </a:p>
        </p:txBody>
      </p:sp>
      <p:sp>
        <p:nvSpPr>
          <p:cNvPr id="6" name="Rectangle 5">
            <a:extLst>
              <a:ext uri="{FF2B5EF4-FFF2-40B4-BE49-F238E27FC236}">
                <a16:creationId xmlns:a16="http://schemas.microsoft.com/office/drawing/2014/main" id="{57665730-E2F0-7646-AD15-C2ACE5683FCA}"/>
              </a:ext>
            </a:extLst>
          </p:cNvPr>
          <p:cNvSpPr/>
          <p:nvPr/>
        </p:nvSpPr>
        <p:spPr>
          <a:xfrm>
            <a:off x="439584" y="4179519"/>
            <a:ext cx="5014245" cy="2308324"/>
          </a:xfrm>
          <a:prstGeom prst="rect">
            <a:avLst/>
          </a:prstGeom>
        </p:spPr>
        <p:txBody>
          <a:bodyPr wrap="square">
            <a:spAutoFit/>
          </a:bodyPr>
          <a:lstStyle/>
          <a:p>
            <a:r>
              <a:rPr lang="en-US" sz="2400" i="0">
                <a:solidFill>
                  <a:srgbClr val="222222"/>
                </a:solidFill>
                <a:effectLst/>
              </a:rPr>
              <a:t>Communities may reflect:</a:t>
            </a:r>
            <a:endParaRPr lang="it-IT" sz="2400" i="0">
              <a:solidFill>
                <a:srgbClr val="222222"/>
              </a:solidFill>
              <a:effectLst/>
            </a:endParaRPr>
          </a:p>
          <a:p>
            <a:pPr marL="342900" indent="-342900">
              <a:buFont typeface="Arial" panose="020B0604020202020204" pitchFamily="34" charset="0"/>
              <a:buChar char="•"/>
            </a:pPr>
            <a:r>
              <a:rPr lang="it-IT" sz="2400" i="0">
                <a:solidFill>
                  <a:srgbClr val="222222"/>
                </a:solidFill>
                <a:effectLst/>
              </a:rPr>
              <a:t>Functional modules (exchangeable functional units) </a:t>
            </a:r>
          </a:p>
          <a:p>
            <a:pPr marL="342900" indent="-342900">
              <a:buFont typeface="Arial" panose="020B0604020202020204" pitchFamily="34" charset="0"/>
              <a:buChar char="•"/>
            </a:pPr>
            <a:r>
              <a:rPr lang="it-IT" sz="2400"/>
              <a:t>Protein complexes</a:t>
            </a:r>
          </a:p>
          <a:p>
            <a:pPr marL="342900" indent="-342900">
              <a:buFont typeface="Arial" panose="020B0604020202020204" pitchFamily="34" charset="0"/>
              <a:buChar char="•"/>
            </a:pPr>
            <a:r>
              <a:rPr lang="it-IT" sz="2400"/>
              <a:t>intermodular interactions and proteins</a:t>
            </a:r>
          </a:p>
        </p:txBody>
      </p:sp>
    </p:spTree>
    <p:extLst>
      <p:ext uri="{BB962C8B-B14F-4D97-AF65-F5344CB8AC3E}">
        <p14:creationId xmlns:p14="http://schemas.microsoft.com/office/powerpoint/2010/main" val="167487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21CC-AC09-A741-8470-6CE79AD440E8}"/>
              </a:ext>
            </a:extLst>
          </p:cNvPr>
          <p:cNvPicPr>
            <a:picLocks noChangeAspect="1"/>
          </p:cNvPicPr>
          <p:nvPr/>
        </p:nvPicPr>
        <p:blipFill>
          <a:blip r:embed="rId2"/>
          <a:stretch>
            <a:fillRect/>
          </a:stretch>
        </p:blipFill>
        <p:spPr>
          <a:xfrm>
            <a:off x="3184865" y="1160712"/>
            <a:ext cx="5822268" cy="5426354"/>
          </a:xfrm>
          <a:prstGeom prst="rect">
            <a:avLst/>
          </a:prstGeom>
        </p:spPr>
      </p:pic>
      <p:sp>
        <p:nvSpPr>
          <p:cNvPr id="3" name="Rectangle 2">
            <a:extLst>
              <a:ext uri="{FF2B5EF4-FFF2-40B4-BE49-F238E27FC236}">
                <a16:creationId xmlns:a16="http://schemas.microsoft.com/office/drawing/2014/main" id="{FB5E1D66-FE4C-444C-83DA-7C8B2EC254D2}"/>
              </a:ext>
            </a:extLst>
          </p:cNvPr>
          <p:cNvSpPr/>
          <p:nvPr/>
        </p:nvSpPr>
        <p:spPr>
          <a:xfrm>
            <a:off x="3644046" y="365667"/>
            <a:ext cx="4903907"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Building and analysing PPINs</a:t>
            </a:r>
          </a:p>
        </p:txBody>
      </p:sp>
    </p:spTree>
    <p:extLst>
      <p:ext uri="{BB962C8B-B14F-4D97-AF65-F5344CB8AC3E}">
        <p14:creationId xmlns:p14="http://schemas.microsoft.com/office/powerpoint/2010/main" val="300594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87EBD3-A96C-B745-8090-417221EBC881}"/>
              </a:ext>
            </a:extLst>
          </p:cNvPr>
          <p:cNvSpPr/>
          <p:nvPr/>
        </p:nvSpPr>
        <p:spPr>
          <a:xfrm>
            <a:off x="2812450" y="297934"/>
            <a:ext cx="6915548"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Network representation and analysis tools</a:t>
            </a:r>
          </a:p>
        </p:txBody>
      </p:sp>
      <p:sp>
        <p:nvSpPr>
          <p:cNvPr id="3" name="Rectangle 2">
            <a:extLst>
              <a:ext uri="{FF2B5EF4-FFF2-40B4-BE49-F238E27FC236}">
                <a16:creationId xmlns:a16="http://schemas.microsoft.com/office/drawing/2014/main" id="{B5FBDA78-5C95-3843-8066-9BE4F3E3C1FD}"/>
              </a:ext>
            </a:extLst>
          </p:cNvPr>
          <p:cNvSpPr/>
          <p:nvPr/>
        </p:nvSpPr>
        <p:spPr>
          <a:xfrm>
            <a:off x="1449576" y="1078300"/>
            <a:ext cx="2015295" cy="523220"/>
          </a:xfrm>
          <a:prstGeom prst="rect">
            <a:avLst/>
          </a:prstGeom>
        </p:spPr>
        <p:txBody>
          <a:bodyPr wrap="none">
            <a:spAutoFit/>
          </a:bodyPr>
          <a:lstStyle/>
          <a:p>
            <a:r>
              <a:rPr lang="it-IT" sz="2800" b="1" i="0">
                <a:solidFill>
                  <a:srgbClr val="444444"/>
                </a:solidFill>
                <a:effectLst/>
                <a:latin typeface="Helvetica Neue" panose="02000503000000020004" pitchFamily="2" charset="0"/>
              </a:rPr>
              <a:t>Cytoscape</a:t>
            </a:r>
            <a:endParaRPr lang="it-IT" sz="2800" b="0" i="0">
              <a:solidFill>
                <a:srgbClr val="444444"/>
              </a:solidFill>
              <a:effectLst/>
              <a:latin typeface="Helvetica Neue" panose="02000503000000020004" pitchFamily="2" charset="0"/>
            </a:endParaRPr>
          </a:p>
        </p:txBody>
      </p:sp>
      <p:sp>
        <p:nvSpPr>
          <p:cNvPr id="4" name="Rectangle 3">
            <a:extLst>
              <a:ext uri="{FF2B5EF4-FFF2-40B4-BE49-F238E27FC236}">
                <a16:creationId xmlns:a16="http://schemas.microsoft.com/office/drawing/2014/main" id="{A4492C84-D73B-CF47-9A4D-63BBD7E0A5EA}"/>
              </a:ext>
            </a:extLst>
          </p:cNvPr>
          <p:cNvSpPr/>
          <p:nvPr/>
        </p:nvSpPr>
        <p:spPr>
          <a:xfrm>
            <a:off x="1449576" y="1601520"/>
            <a:ext cx="9167624" cy="1938992"/>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one of the most popular network analysis tools</a:t>
            </a:r>
          </a:p>
          <a:p>
            <a:pPr marL="342900" indent="-342900">
              <a:buFont typeface="Arial" panose="020B0604020202020204" pitchFamily="34" charset="0"/>
              <a:buChar char="•"/>
            </a:pPr>
            <a:r>
              <a:rPr lang="it-IT" sz="2400" b="0" i="0">
                <a:solidFill>
                  <a:srgbClr val="222222"/>
                </a:solidFill>
                <a:effectLst/>
              </a:rPr>
              <a:t>an open-source</a:t>
            </a:r>
          </a:p>
          <a:p>
            <a:pPr marL="342900" indent="-342900">
              <a:buFont typeface="Arial" panose="020B0604020202020204" pitchFamily="34" charset="0"/>
              <a:buChar char="•"/>
            </a:pPr>
            <a:r>
              <a:rPr lang="it-IT" sz="2400" b="0" i="0">
                <a:solidFill>
                  <a:srgbClr val="222222"/>
                </a:solidFill>
                <a:effectLst/>
              </a:rPr>
              <a:t>Java-based</a:t>
            </a:r>
          </a:p>
          <a:p>
            <a:pPr marL="342900" indent="-342900">
              <a:buFont typeface="Arial" panose="020B0604020202020204" pitchFamily="34" charset="0"/>
              <a:buChar char="•"/>
            </a:pPr>
            <a:r>
              <a:rPr lang="it-IT" sz="2400" b="0" i="0">
                <a:solidFill>
                  <a:srgbClr val="222222"/>
                </a:solidFill>
                <a:effectLst/>
              </a:rPr>
              <a:t>multi-platform desktop application </a:t>
            </a:r>
          </a:p>
          <a:p>
            <a:pPr marL="342900" indent="-342900">
              <a:buFont typeface="Arial" panose="020B0604020202020204" pitchFamily="34" charset="0"/>
              <a:buChar char="•"/>
            </a:pPr>
            <a:r>
              <a:rPr lang="it-IT" sz="2400" b="0" i="0">
                <a:solidFill>
                  <a:srgbClr val="222222"/>
                </a:solidFill>
                <a:effectLst/>
              </a:rPr>
              <a:t>widely used for network representation, integration and analysis.</a:t>
            </a:r>
            <a:endParaRPr lang="it-IT" sz="2400"/>
          </a:p>
        </p:txBody>
      </p:sp>
      <p:sp>
        <p:nvSpPr>
          <p:cNvPr id="5" name="Rectangle 4">
            <a:extLst>
              <a:ext uri="{FF2B5EF4-FFF2-40B4-BE49-F238E27FC236}">
                <a16:creationId xmlns:a16="http://schemas.microsoft.com/office/drawing/2014/main" id="{193AA360-F5F5-E445-948E-4F7EE27A6D0B}"/>
              </a:ext>
            </a:extLst>
          </p:cNvPr>
          <p:cNvSpPr/>
          <p:nvPr/>
        </p:nvSpPr>
        <p:spPr>
          <a:xfrm>
            <a:off x="1601975" y="3843599"/>
            <a:ext cx="9760291" cy="2677656"/>
          </a:xfrm>
          <a:prstGeom prst="rect">
            <a:avLst/>
          </a:prstGeom>
        </p:spPr>
        <p:txBody>
          <a:bodyPr wrap="square">
            <a:spAutoFit/>
          </a:bodyPr>
          <a:lstStyle/>
          <a:p>
            <a:r>
              <a:rPr lang="it-IT" sz="2400" b="1" i="0">
                <a:solidFill>
                  <a:srgbClr val="222222"/>
                </a:solidFill>
                <a:effectLst/>
              </a:rPr>
              <a:t>Advantages</a:t>
            </a:r>
            <a:endParaRPr lang="it-IT" sz="2400" b="0" i="0">
              <a:solidFill>
                <a:srgbClr val="222222"/>
              </a:solidFill>
              <a:effectLst/>
            </a:endParaRPr>
          </a:p>
          <a:p>
            <a:pPr marL="342900" indent="-342900">
              <a:buFont typeface="Arial" panose="020B0604020202020204" pitchFamily="34" charset="0"/>
              <a:buChar char="•"/>
            </a:pPr>
            <a:r>
              <a:rPr lang="it-IT" sz="2400" b="0" i="1">
                <a:solidFill>
                  <a:srgbClr val="222222"/>
                </a:solidFill>
                <a:effectLst/>
              </a:rPr>
              <a:t>Cytoscape apps</a:t>
            </a:r>
          </a:p>
          <a:p>
            <a:pPr marL="342900" indent="-342900">
              <a:buFont typeface="Arial" panose="020B0604020202020204" pitchFamily="34" charset="0"/>
              <a:buChar char="•"/>
            </a:pPr>
            <a:r>
              <a:rPr lang="it-IT" sz="2400" i="1"/>
              <a:t>Automation</a:t>
            </a:r>
          </a:p>
          <a:p>
            <a:endParaRPr lang="en-US" sz="2400" b="0" i="1">
              <a:solidFill>
                <a:srgbClr val="222222"/>
              </a:solidFill>
              <a:effectLst/>
            </a:endParaRPr>
          </a:p>
          <a:p>
            <a:r>
              <a:rPr lang="en-US" sz="2400" b="1">
                <a:solidFill>
                  <a:srgbClr val="222222"/>
                </a:solidFill>
              </a:rPr>
              <a:t>L</a:t>
            </a:r>
            <a:r>
              <a:rPr lang="it-IT" sz="2400" b="1">
                <a:solidFill>
                  <a:srgbClr val="222222"/>
                </a:solidFill>
              </a:rPr>
              <a:t>imitations</a:t>
            </a:r>
          </a:p>
          <a:p>
            <a:pPr marL="342900" indent="-342900">
              <a:buFont typeface="Arial" panose="020B0604020202020204" pitchFamily="34" charset="0"/>
              <a:buChar char="•"/>
            </a:pPr>
            <a:r>
              <a:rPr lang="it-IT" sz="2400"/>
              <a:t>demanding in terms of computing resources when it comes to large-scale networks</a:t>
            </a:r>
            <a:endParaRPr lang="it-IT" sz="2400" b="0" i="0">
              <a:solidFill>
                <a:srgbClr val="222222"/>
              </a:solidFill>
              <a:effectLst/>
            </a:endParaRPr>
          </a:p>
        </p:txBody>
      </p:sp>
    </p:spTree>
    <p:extLst>
      <p:ext uri="{BB962C8B-B14F-4D97-AF65-F5344CB8AC3E}">
        <p14:creationId xmlns:p14="http://schemas.microsoft.com/office/powerpoint/2010/main" val="359146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53CA4-1361-DE43-9644-B692B84DD037}"/>
              </a:ext>
            </a:extLst>
          </p:cNvPr>
          <p:cNvSpPr/>
          <p:nvPr/>
        </p:nvSpPr>
        <p:spPr>
          <a:xfrm>
            <a:off x="3859824" y="297933"/>
            <a:ext cx="3382593"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Sources of PPI data</a:t>
            </a:r>
          </a:p>
        </p:txBody>
      </p:sp>
      <p:pic>
        <p:nvPicPr>
          <p:cNvPr id="3" name="Picture 2">
            <a:extLst>
              <a:ext uri="{FF2B5EF4-FFF2-40B4-BE49-F238E27FC236}">
                <a16:creationId xmlns:a16="http://schemas.microsoft.com/office/drawing/2014/main" id="{EFF8D4EA-0E1B-2F4D-B85C-DB3A9EAC4B30}"/>
              </a:ext>
            </a:extLst>
          </p:cNvPr>
          <p:cNvPicPr>
            <a:picLocks noChangeAspect="1"/>
          </p:cNvPicPr>
          <p:nvPr/>
        </p:nvPicPr>
        <p:blipFill>
          <a:blip r:embed="rId3"/>
          <a:stretch>
            <a:fillRect/>
          </a:stretch>
        </p:blipFill>
        <p:spPr>
          <a:xfrm>
            <a:off x="1591174" y="1110670"/>
            <a:ext cx="8924425" cy="5747330"/>
          </a:xfrm>
          <a:prstGeom prst="rect">
            <a:avLst/>
          </a:prstGeom>
        </p:spPr>
      </p:pic>
    </p:spTree>
    <p:extLst>
      <p:ext uri="{BB962C8B-B14F-4D97-AF65-F5344CB8AC3E}">
        <p14:creationId xmlns:p14="http://schemas.microsoft.com/office/powerpoint/2010/main" val="200417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BC593A-82A2-6E4A-9EB0-8B761BE8E8D9}"/>
              </a:ext>
            </a:extLst>
          </p:cNvPr>
          <p:cNvSpPr/>
          <p:nvPr/>
        </p:nvSpPr>
        <p:spPr>
          <a:xfrm>
            <a:off x="2319867" y="258001"/>
            <a:ext cx="7941734"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Assessing reliability and measuring confidence</a:t>
            </a:r>
          </a:p>
        </p:txBody>
      </p:sp>
      <p:pic>
        <p:nvPicPr>
          <p:cNvPr id="4" name="Picture 3">
            <a:extLst>
              <a:ext uri="{FF2B5EF4-FFF2-40B4-BE49-F238E27FC236}">
                <a16:creationId xmlns:a16="http://schemas.microsoft.com/office/drawing/2014/main" id="{C0FE61E6-A930-CA49-8BAA-108B3E2268BD}"/>
              </a:ext>
            </a:extLst>
          </p:cNvPr>
          <p:cNvPicPr>
            <a:picLocks noChangeAspect="1"/>
          </p:cNvPicPr>
          <p:nvPr/>
        </p:nvPicPr>
        <p:blipFill>
          <a:blip r:embed="rId3"/>
          <a:stretch>
            <a:fillRect/>
          </a:stretch>
        </p:blipFill>
        <p:spPr>
          <a:xfrm>
            <a:off x="4508500" y="1303867"/>
            <a:ext cx="7434146" cy="4876800"/>
          </a:xfrm>
          <a:prstGeom prst="rect">
            <a:avLst/>
          </a:prstGeom>
        </p:spPr>
      </p:pic>
      <p:sp>
        <p:nvSpPr>
          <p:cNvPr id="5" name="Rectangle 4">
            <a:extLst>
              <a:ext uri="{FF2B5EF4-FFF2-40B4-BE49-F238E27FC236}">
                <a16:creationId xmlns:a16="http://schemas.microsoft.com/office/drawing/2014/main" id="{65A55D52-24FB-7441-A467-F3BB905715C5}"/>
              </a:ext>
            </a:extLst>
          </p:cNvPr>
          <p:cNvSpPr/>
          <p:nvPr/>
        </p:nvSpPr>
        <p:spPr>
          <a:xfrm>
            <a:off x="262467" y="2025135"/>
            <a:ext cx="4114800" cy="3046988"/>
          </a:xfrm>
          <a:prstGeom prst="rect">
            <a:avLst/>
          </a:prstGeom>
        </p:spPr>
        <p:txBody>
          <a:bodyPr wrap="square">
            <a:spAutoFit/>
          </a:bodyPr>
          <a:lstStyle/>
          <a:p>
            <a:pPr marL="342900" indent="-342900">
              <a:buFont typeface="Arial" panose="020B0604020202020204" pitchFamily="34" charset="0"/>
              <a:buChar char="•"/>
            </a:pPr>
            <a:r>
              <a:rPr lang="it-IT" sz="2400" i="0">
                <a:solidFill>
                  <a:srgbClr val="222222"/>
                </a:solidFill>
                <a:effectLst/>
              </a:rPr>
              <a:t>Contextual biological information</a:t>
            </a:r>
          </a:p>
          <a:p>
            <a:pPr marL="342900" indent="-342900">
              <a:buFont typeface="Arial" panose="020B0604020202020204" pitchFamily="34" charset="0"/>
              <a:buChar char="•"/>
            </a:pPr>
            <a:r>
              <a:rPr lang="it-IT" sz="2400"/>
              <a:t>Count how many times a given interaction has been reported in the literature (MIscore)</a:t>
            </a:r>
          </a:p>
          <a:p>
            <a:pPr marL="342900" indent="-342900">
              <a:buFont typeface="Arial" panose="020B0604020202020204" pitchFamily="34" charset="0"/>
              <a:buChar char="•"/>
            </a:pPr>
            <a:r>
              <a:rPr lang="it-IT" sz="2400"/>
              <a:t>Aggregated methods (INTscore)</a:t>
            </a:r>
          </a:p>
        </p:txBody>
      </p:sp>
    </p:spTree>
    <p:extLst>
      <p:ext uri="{BB962C8B-B14F-4D97-AF65-F5344CB8AC3E}">
        <p14:creationId xmlns:p14="http://schemas.microsoft.com/office/powerpoint/2010/main" val="267223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ADB0B-5A4D-434D-9D5C-B981F2022F51}"/>
              </a:ext>
            </a:extLst>
          </p:cNvPr>
          <p:cNvSpPr/>
          <p:nvPr/>
        </p:nvSpPr>
        <p:spPr>
          <a:xfrm>
            <a:off x="3234267" y="393468"/>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Topological PPIN analysis</a:t>
            </a:r>
          </a:p>
        </p:txBody>
      </p:sp>
      <p:pic>
        <p:nvPicPr>
          <p:cNvPr id="3" name="Picture 2">
            <a:extLst>
              <a:ext uri="{FF2B5EF4-FFF2-40B4-BE49-F238E27FC236}">
                <a16:creationId xmlns:a16="http://schemas.microsoft.com/office/drawing/2014/main" id="{2BD9EC84-6D8C-5542-8EC1-996C5FD9403A}"/>
              </a:ext>
            </a:extLst>
          </p:cNvPr>
          <p:cNvPicPr>
            <a:picLocks noChangeAspect="1"/>
          </p:cNvPicPr>
          <p:nvPr/>
        </p:nvPicPr>
        <p:blipFill>
          <a:blip r:embed="rId3"/>
          <a:stretch>
            <a:fillRect/>
          </a:stretch>
        </p:blipFill>
        <p:spPr>
          <a:xfrm>
            <a:off x="2099733" y="1137292"/>
            <a:ext cx="7416200" cy="5382042"/>
          </a:xfrm>
          <a:prstGeom prst="rect">
            <a:avLst/>
          </a:prstGeom>
        </p:spPr>
      </p:pic>
    </p:spTree>
    <p:extLst>
      <p:ext uri="{BB962C8B-B14F-4D97-AF65-F5344CB8AC3E}">
        <p14:creationId xmlns:p14="http://schemas.microsoft.com/office/powerpoint/2010/main" val="76957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AB81D6-FDFA-EF4A-B420-51683A9B1711}"/>
              </a:ext>
            </a:extLst>
          </p:cNvPr>
          <p:cNvSpPr/>
          <p:nvPr/>
        </p:nvSpPr>
        <p:spPr>
          <a:xfrm>
            <a:off x="4301067" y="217629"/>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Centrality analysis</a:t>
            </a:r>
          </a:p>
        </p:txBody>
      </p:sp>
      <p:pic>
        <p:nvPicPr>
          <p:cNvPr id="3" name="Picture 2">
            <a:extLst>
              <a:ext uri="{FF2B5EF4-FFF2-40B4-BE49-F238E27FC236}">
                <a16:creationId xmlns:a16="http://schemas.microsoft.com/office/drawing/2014/main" id="{17D53221-7FA7-BC44-BFC8-6561030C9F77}"/>
              </a:ext>
            </a:extLst>
          </p:cNvPr>
          <p:cNvPicPr>
            <a:picLocks noChangeAspect="1"/>
          </p:cNvPicPr>
          <p:nvPr/>
        </p:nvPicPr>
        <p:blipFill>
          <a:blip r:embed="rId3"/>
          <a:stretch>
            <a:fillRect/>
          </a:stretch>
        </p:blipFill>
        <p:spPr>
          <a:xfrm>
            <a:off x="6523565" y="1422401"/>
            <a:ext cx="4885266" cy="4885266"/>
          </a:xfrm>
          <a:prstGeom prst="rect">
            <a:avLst/>
          </a:prstGeom>
        </p:spPr>
      </p:pic>
      <p:sp>
        <p:nvSpPr>
          <p:cNvPr id="4" name="Rectangle 3">
            <a:extLst>
              <a:ext uri="{FF2B5EF4-FFF2-40B4-BE49-F238E27FC236}">
                <a16:creationId xmlns:a16="http://schemas.microsoft.com/office/drawing/2014/main" id="{2D183C40-0E26-3547-A101-ECF40CA74EF5}"/>
              </a:ext>
            </a:extLst>
          </p:cNvPr>
          <p:cNvSpPr/>
          <p:nvPr/>
        </p:nvSpPr>
        <p:spPr>
          <a:xfrm>
            <a:off x="795867" y="824736"/>
            <a:ext cx="10955866" cy="830997"/>
          </a:xfrm>
          <a:prstGeom prst="rect">
            <a:avLst/>
          </a:prstGeom>
        </p:spPr>
        <p:txBody>
          <a:bodyPr wrap="square">
            <a:spAutoFit/>
          </a:bodyPr>
          <a:lstStyle/>
          <a:p>
            <a:r>
              <a:rPr lang="it-IT" sz="2400" b="0" i="0">
                <a:solidFill>
                  <a:srgbClr val="222222"/>
                </a:solidFill>
                <a:effectLst/>
              </a:rPr>
              <a:t>Centrality: estimation on how important a node or edge is for the connectivity or the information flow of the network</a:t>
            </a:r>
            <a:endParaRPr lang="it-IT" sz="2400"/>
          </a:p>
        </p:txBody>
      </p:sp>
      <p:sp>
        <p:nvSpPr>
          <p:cNvPr id="5" name="Rectangle 4">
            <a:extLst>
              <a:ext uri="{FF2B5EF4-FFF2-40B4-BE49-F238E27FC236}">
                <a16:creationId xmlns:a16="http://schemas.microsoft.com/office/drawing/2014/main" id="{6F60BCBC-1B9F-354D-9DD2-E396039180DB}"/>
              </a:ext>
            </a:extLst>
          </p:cNvPr>
          <p:cNvSpPr/>
          <p:nvPr/>
        </p:nvSpPr>
        <p:spPr>
          <a:xfrm>
            <a:off x="795867" y="1739620"/>
            <a:ext cx="5959901" cy="461665"/>
          </a:xfrm>
          <a:prstGeom prst="rect">
            <a:avLst/>
          </a:prstGeom>
        </p:spPr>
        <p:txBody>
          <a:bodyPr wrap="none">
            <a:spAutoFit/>
          </a:bodyPr>
          <a:lstStyle/>
          <a:p>
            <a:r>
              <a:rPr lang="it-IT" sz="2400" b="0" i="1">
                <a:solidFill>
                  <a:srgbClr val="222222"/>
                </a:solidFill>
                <a:effectLst/>
              </a:rPr>
              <a:t>Which protein is the most important and why?</a:t>
            </a:r>
            <a:endParaRPr lang="it-IT" sz="2400"/>
          </a:p>
        </p:txBody>
      </p:sp>
      <p:sp>
        <p:nvSpPr>
          <p:cNvPr id="6" name="Rectangle 5">
            <a:extLst>
              <a:ext uri="{FF2B5EF4-FFF2-40B4-BE49-F238E27FC236}">
                <a16:creationId xmlns:a16="http://schemas.microsoft.com/office/drawing/2014/main" id="{67B0AB14-2D7B-0B4B-B078-5DEBB658E316}"/>
              </a:ext>
            </a:extLst>
          </p:cNvPr>
          <p:cNvSpPr/>
          <p:nvPr/>
        </p:nvSpPr>
        <p:spPr>
          <a:xfrm>
            <a:off x="357721" y="2657698"/>
            <a:ext cx="6754284" cy="4093428"/>
          </a:xfrm>
          <a:prstGeom prst="rect">
            <a:avLst/>
          </a:prstGeom>
        </p:spPr>
        <p:txBody>
          <a:bodyPr wrap="square">
            <a:spAutoFit/>
          </a:bodyPr>
          <a:lstStyle/>
          <a:p>
            <a:r>
              <a:rPr lang="it-IT" sz="2000" b="0" i="0">
                <a:solidFill>
                  <a:srgbClr val="222222"/>
                </a:solidFill>
                <a:effectLst/>
              </a:rPr>
              <a:t>Centrality can be measured using different metrics and criteria:</a:t>
            </a:r>
          </a:p>
          <a:p>
            <a:pPr marL="342900" indent="-342900">
              <a:buFont typeface="Arial" panose="020B0604020202020204" pitchFamily="34" charset="0"/>
              <a:buChar char="•"/>
            </a:pPr>
            <a:r>
              <a:rPr lang="it-IT" sz="2000" b="1" i="0">
                <a:solidFill>
                  <a:srgbClr val="222222"/>
                </a:solidFill>
                <a:effectLst/>
              </a:rPr>
              <a:t>Degree of the nodes</a:t>
            </a:r>
          </a:p>
          <a:p>
            <a:pPr marL="800100" lvl="1" indent="-342900">
              <a:buFont typeface="Arial" panose="020B0604020202020204" pitchFamily="34" charset="0"/>
              <a:buChar char="•"/>
            </a:pPr>
            <a:r>
              <a:rPr lang="it-IT" sz="2000" b="1"/>
              <a:t>local</a:t>
            </a:r>
            <a:r>
              <a:rPr lang="it-IT" sz="2000"/>
              <a:t> measure</a:t>
            </a:r>
          </a:p>
          <a:p>
            <a:pPr marL="800100" lvl="1" indent="-342900">
              <a:buFont typeface="Arial" panose="020B0604020202020204" pitchFamily="34" charset="0"/>
              <a:buChar char="•"/>
            </a:pPr>
            <a:r>
              <a:rPr lang="it-IT" sz="2000"/>
              <a:t>does not take into account the rest of the network</a:t>
            </a:r>
          </a:p>
          <a:p>
            <a:pPr marL="800100" lvl="1" indent="-342900">
              <a:buFont typeface="Arial" panose="020B0604020202020204" pitchFamily="34" charset="0"/>
              <a:buChar char="•"/>
            </a:pPr>
            <a:r>
              <a:rPr lang="en-US" sz="2000" b="0" i="0">
                <a:solidFill>
                  <a:srgbClr val="222222"/>
                </a:solidFill>
                <a:effectLst/>
              </a:rPr>
              <a:t>I</a:t>
            </a:r>
            <a:r>
              <a:rPr lang="it-IT" sz="2000" b="0" i="0">
                <a:solidFill>
                  <a:srgbClr val="222222"/>
                </a:solidFill>
                <a:effectLst/>
              </a:rPr>
              <a:t>mportance </a:t>
            </a:r>
            <a:r>
              <a:rPr lang="it-IT" sz="2000"/>
              <a:t>depends strongly on the network's size</a:t>
            </a:r>
          </a:p>
          <a:p>
            <a:pPr marL="342900" indent="-342900">
              <a:buFont typeface="Arial" panose="020B0604020202020204" pitchFamily="34" charset="0"/>
              <a:buChar char="•"/>
            </a:pPr>
            <a:r>
              <a:rPr lang="it-IT" sz="2000" b="1"/>
              <a:t>Global centrality measures</a:t>
            </a:r>
          </a:p>
          <a:p>
            <a:pPr marL="800100" lvl="1" indent="-342900">
              <a:buFont typeface="Arial" panose="020B0604020202020204" pitchFamily="34" charset="0"/>
              <a:buChar char="•"/>
            </a:pPr>
            <a:r>
              <a:rPr lang="it-IT" sz="2000"/>
              <a:t>take into account the whole of the network</a:t>
            </a:r>
          </a:p>
          <a:p>
            <a:pPr marL="800100" lvl="1" indent="-342900">
              <a:buFont typeface="Arial" panose="020B0604020202020204" pitchFamily="34" charset="0"/>
              <a:buChar char="•"/>
            </a:pPr>
            <a:r>
              <a:rPr lang="it-IT" sz="2000"/>
              <a:t>independent of network size</a:t>
            </a:r>
          </a:p>
          <a:p>
            <a:pPr marL="800100" lvl="1" indent="-342900">
              <a:buFont typeface="Arial" panose="020B0604020202020204" pitchFamily="34" charset="0"/>
              <a:buChar char="•"/>
            </a:pPr>
            <a:r>
              <a:rPr lang="it-IT" sz="2000" b="1"/>
              <a:t>Closeness</a:t>
            </a:r>
          </a:p>
          <a:p>
            <a:pPr marL="800100" lvl="1" indent="-342900">
              <a:buFont typeface="Arial" panose="020B0604020202020204" pitchFamily="34" charset="0"/>
              <a:buChar char="•"/>
            </a:pPr>
            <a:r>
              <a:rPr lang="it-IT" sz="2000" b="1"/>
              <a:t>Betweenness</a:t>
            </a:r>
          </a:p>
          <a:p>
            <a:pPr marL="342900" indent="-342900">
              <a:buFont typeface="Arial" panose="020B0604020202020204" pitchFamily="34" charset="0"/>
              <a:buChar char="•"/>
            </a:pPr>
            <a:r>
              <a:rPr lang="it-IT" sz="2000" b="1"/>
              <a:t>Other measures of centrality</a:t>
            </a:r>
          </a:p>
          <a:p>
            <a:pPr marL="800100" lvl="1" indent="-342900">
              <a:buFont typeface="Arial" panose="020B0604020202020204" pitchFamily="34" charset="0"/>
              <a:buChar char="•"/>
            </a:pPr>
            <a:r>
              <a:rPr lang="it-IT" sz="2000"/>
              <a:t>‘random walks’ </a:t>
            </a:r>
          </a:p>
          <a:p>
            <a:pPr marL="800100" lvl="1" indent="-342900">
              <a:buFont typeface="Arial" panose="020B0604020202020204" pitchFamily="34" charset="0"/>
              <a:buChar char="•"/>
            </a:pPr>
            <a:r>
              <a:rPr lang="it-IT" sz="2000"/>
              <a:t>Measure ‘time’ or ‘speed’ needed to reach other nodes</a:t>
            </a:r>
          </a:p>
        </p:txBody>
      </p:sp>
    </p:spTree>
    <p:extLst>
      <p:ext uri="{BB962C8B-B14F-4D97-AF65-F5344CB8AC3E}">
        <p14:creationId xmlns:p14="http://schemas.microsoft.com/office/powerpoint/2010/main" val="192192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A4A87-FCEC-644D-A759-60B76490E965}"/>
              </a:ext>
            </a:extLst>
          </p:cNvPr>
          <p:cNvSpPr/>
          <p:nvPr/>
        </p:nvSpPr>
        <p:spPr>
          <a:xfrm>
            <a:off x="4049996" y="340713"/>
            <a:ext cx="3942105"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Network analysis in biology</a:t>
            </a:r>
          </a:p>
        </p:txBody>
      </p:sp>
      <p:pic>
        <p:nvPicPr>
          <p:cNvPr id="3" name="Picture 2">
            <a:extLst>
              <a:ext uri="{FF2B5EF4-FFF2-40B4-BE49-F238E27FC236}">
                <a16:creationId xmlns:a16="http://schemas.microsoft.com/office/drawing/2014/main" id="{F347AB8F-4155-444A-8B38-D3FE62FD4AA6}"/>
              </a:ext>
            </a:extLst>
          </p:cNvPr>
          <p:cNvPicPr>
            <a:picLocks noChangeAspect="1"/>
          </p:cNvPicPr>
          <p:nvPr/>
        </p:nvPicPr>
        <p:blipFill>
          <a:blip r:embed="rId3"/>
          <a:stretch>
            <a:fillRect/>
          </a:stretch>
        </p:blipFill>
        <p:spPr>
          <a:xfrm>
            <a:off x="646943" y="988804"/>
            <a:ext cx="5374105" cy="5245126"/>
          </a:xfrm>
          <a:prstGeom prst="rect">
            <a:avLst/>
          </a:prstGeom>
        </p:spPr>
      </p:pic>
      <p:sp>
        <p:nvSpPr>
          <p:cNvPr id="4" name="TextBox 3">
            <a:extLst>
              <a:ext uri="{FF2B5EF4-FFF2-40B4-BE49-F238E27FC236}">
                <a16:creationId xmlns:a16="http://schemas.microsoft.com/office/drawing/2014/main" id="{14B019BE-BB25-B247-821B-67994C8202C3}"/>
              </a:ext>
            </a:extLst>
          </p:cNvPr>
          <p:cNvSpPr txBox="1"/>
          <p:nvPr/>
        </p:nvSpPr>
        <p:spPr>
          <a:xfrm>
            <a:off x="6304548" y="2145799"/>
            <a:ext cx="5715795" cy="2677656"/>
          </a:xfrm>
          <a:prstGeom prst="rect">
            <a:avLst/>
          </a:prstGeom>
          <a:noFill/>
        </p:spPr>
        <p:txBody>
          <a:bodyPr wrap="none" rtlCol="0">
            <a:spAutoFit/>
          </a:bodyPr>
          <a:lstStyle/>
          <a:p>
            <a:pPr marL="285750" indent="-285750">
              <a:buFont typeface="Arial" panose="020B0604020202020204" pitchFamily="34" charset="0"/>
              <a:buChar char="•"/>
            </a:pPr>
            <a:r>
              <a:rPr lang="en-US" sz="2400"/>
              <a:t>System biology</a:t>
            </a:r>
          </a:p>
          <a:p>
            <a:pPr marL="742950" lvl="1" indent="-285750">
              <a:buFont typeface="Arial" panose="020B0604020202020204" pitchFamily="34" charset="0"/>
              <a:buChar char="•"/>
            </a:pPr>
            <a:r>
              <a:rPr lang="it-IT" sz="2400"/>
              <a:t>biological entities at the systemic level</a:t>
            </a:r>
          </a:p>
          <a:p>
            <a:pPr marL="742950" lvl="1" indent="-285750">
              <a:buFont typeface="Arial" panose="020B0604020202020204" pitchFamily="34" charset="0"/>
              <a:buChar char="•"/>
            </a:pPr>
            <a:r>
              <a:rPr lang="it-IT" sz="2400"/>
              <a:t>not as individual components</a:t>
            </a:r>
          </a:p>
          <a:p>
            <a:pPr marL="742950" lvl="1" indent="-285750">
              <a:buFont typeface="Arial" panose="020B0604020202020204" pitchFamily="34" charset="0"/>
              <a:buChar char="•"/>
            </a:pPr>
            <a:r>
              <a:rPr lang="it-IT" sz="2400"/>
              <a:t>interacting systems</a:t>
            </a:r>
          </a:p>
          <a:p>
            <a:pPr lvl="1"/>
            <a:endParaRPr lang="en-US" sz="2400"/>
          </a:p>
          <a:p>
            <a:pPr marL="285750" indent="-285750">
              <a:buFont typeface="Arial" panose="020B0604020202020204" pitchFamily="34" charset="0"/>
              <a:buChar char="•"/>
            </a:pPr>
            <a:r>
              <a:rPr lang="en-US" sz="2400"/>
              <a:t>Network biology</a:t>
            </a:r>
          </a:p>
          <a:p>
            <a:pPr marL="742950" lvl="1" indent="-285750">
              <a:buFont typeface="Arial" panose="020B0604020202020204" pitchFamily="34" charset="0"/>
              <a:buChar char="•"/>
            </a:pPr>
            <a:r>
              <a:rPr lang="en-US" sz="2400"/>
              <a:t>Graph theory</a:t>
            </a:r>
            <a:endParaRPr lang="it-IT" sz="2400"/>
          </a:p>
        </p:txBody>
      </p:sp>
    </p:spTree>
    <p:extLst>
      <p:ext uri="{BB962C8B-B14F-4D97-AF65-F5344CB8AC3E}">
        <p14:creationId xmlns:p14="http://schemas.microsoft.com/office/powerpoint/2010/main" val="417570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7FF653-137B-9241-824F-459B3D1F1DDC}"/>
              </a:ext>
            </a:extLst>
          </p:cNvPr>
          <p:cNvSpPr/>
          <p:nvPr/>
        </p:nvSpPr>
        <p:spPr>
          <a:xfrm>
            <a:off x="4131734" y="207202"/>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Closeness centrality</a:t>
            </a:r>
          </a:p>
        </p:txBody>
      </p:sp>
      <p:pic>
        <p:nvPicPr>
          <p:cNvPr id="4" name="Picture 3">
            <a:extLst>
              <a:ext uri="{FF2B5EF4-FFF2-40B4-BE49-F238E27FC236}">
                <a16:creationId xmlns:a16="http://schemas.microsoft.com/office/drawing/2014/main" id="{D5761FD4-0F05-404C-B105-21DB876C050B}"/>
              </a:ext>
            </a:extLst>
          </p:cNvPr>
          <p:cNvPicPr>
            <a:picLocks noChangeAspect="1"/>
          </p:cNvPicPr>
          <p:nvPr/>
        </p:nvPicPr>
        <p:blipFill>
          <a:blip r:embed="rId3"/>
          <a:stretch>
            <a:fillRect/>
          </a:stretch>
        </p:blipFill>
        <p:spPr>
          <a:xfrm>
            <a:off x="4508500" y="1473200"/>
            <a:ext cx="7391400" cy="4553102"/>
          </a:xfrm>
          <a:prstGeom prst="rect">
            <a:avLst/>
          </a:prstGeom>
        </p:spPr>
      </p:pic>
      <p:sp>
        <p:nvSpPr>
          <p:cNvPr id="6" name="Rectangle 5">
            <a:extLst>
              <a:ext uri="{FF2B5EF4-FFF2-40B4-BE49-F238E27FC236}">
                <a16:creationId xmlns:a16="http://schemas.microsoft.com/office/drawing/2014/main" id="{1CBD15F3-C3C0-C947-B0E9-38C636534ADC}"/>
              </a:ext>
            </a:extLst>
          </p:cNvPr>
          <p:cNvSpPr/>
          <p:nvPr/>
        </p:nvSpPr>
        <p:spPr>
          <a:xfrm>
            <a:off x="258233" y="1337733"/>
            <a:ext cx="4250267" cy="4154984"/>
          </a:xfrm>
          <a:prstGeom prst="rect">
            <a:avLst/>
          </a:prstGeom>
        </p:spPr>
        <p:txBody>
          <a:bodyPr wrap="square">
            <a:spAutoFit/>
          </a:bodyPr>
          <a:lstStyle/>
          <a:p>
            <a:pPr marL="342900" indent="-342900">
              <a:buFont typeface="Arial" panose="020B0604020202020204" pitchFamily="34" charset="0"/>
              <a:buChar char="•"/>
            </a:pPr>
            <a:r>
              <a:rPr lang="it-IT" sz="2400">
                <a:solidFill>
                  <a:srgbClr val="222222"/>
                </a:solidFill>
              </a:rPr>
              <a:t>Measures how short the shortest paths are from node </a:t>
            </a:r>
            <a:r>
              <a:rPr lang="it-IT" sz="2400" i="1">
                <a:solidFill>
                  <a:srgbClr val="222222"/>
                </a:solidFill>
              </a:rPr>
              <a:t>i</a:t>
            </a:r>
            <a:r>
              <a:rPr lang="it-IT" sz="2400">
                <a:solidFill>
                  <a:srgbClr val="222222"/>
                </a:solidFill>
              </a:rPr>
              <a:t> to all nodes</a:t>
            </a:r>
          </a:p>
          <a:p>
            <a:pPr marL="342900" indent="-342900">
              <a:buFont typeface="Arial" panose="020B0604020202020204" pitchFamily="34" charset="0"/>
              <a:buChar char="•"/>
            </a:pPr>
            <a:r>
              <a:rPr lang="it-IT" sz="2400">
                <a:solidFill>
                  <a:srgbClr val="222222"/>
                </a:solidFill>
              </a:rPr>
              <a:t>E</a:t>
            </a:r>
            <a:r>
              <a:rPr lang="it-IT" sz="2400" b="0" i="0">
                <a:solidFill>
                  <a:srgbClr val="222222"/>
                </a:solidFill>
                <a:effectLst/>
              </a:rPr>
              <a:t>stimates how fast the flow of information would be through a given node to other nodes</a:t>
            </a:r>
          </a:p>
          <a:p>
            <a:pPr marL="342900" indent="-342900">
              <a:buFont typeface="Arial" panose="020B0604020202020204" pitchFamily="34" charset="0"/>
              <a:buChar char="•"/>
            </a:pPr>
            <a:r>
              <a:rPr lang="it-IT" sz="2400" b="0" i="0">
                <a:solidFill>
                  <a:srgbClr val="222222"/>
                </a:solidFill>
                <a:effectLst/>
              </a:rPr>
              <a:t>Sometimes closeness centrality is also expressed simply as the inverse of the farness</a:t>
            </a:r>
            <a:endParaRPr lang="it-IT" sz="2400"/>
          </a:p>
        </p:txBody>
      </p:sp>
    </p:spTree>
    <p:extLst>
      <p:ext uri="{BB962C8B-B14F-4D97-AF65-F5344CB8AC3E}">
        <p14:creationId xmlns:p14="http://schemas.microsoft.com/office/powerpoint/2010/main" val="281803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708400" y="239597"/>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3"/>
          <a:stretch>
            <a:fillRect/>
          </a:stretch>
        </p:blipFill>
        <p:spPr>
          <a:xfrm>
            <a:off x="2107405" y="2523067"/>
            <a:ext cx="8385253" cy="3488265"/>
          </a:xfrm>
          <a:prstGeom prst="rect">
            <a:avLst/>
          </a:prstGeom>
        </p:spPr>
      </p:pic>
      <p:sp>
        <p:nvSpPr>
          <p:cNvPr id="7" name="Rectangle 6">
            <a:extLst>
              <a:ext uri="{FF2B5EF4-FFF2-40B4-BE49-F238E27FC236}">
                <a16:creationId xmlns:a16="http://schemas.microsoft.com/office/drawing/2014/main" id="{317E89FF-6EA5-3C44-8873-8D7CA21D2827}"/>
              </a:ext>
            </a:extLst>
          </p:cNvPr>
          <p:cNvSpPr/>
          <p:nvPr/>
        </p:nvSpPr>
        <p:spPr>
          <a:xfrm>
            <a:off x="491067" y="937116"/>
            <a:ext cx="11430000" cy="1015663"/>
          </a:xfrm>
          <a:prstGeom prst="rect">
            <a:avLst/>
          </a:prstGeom>
        </p:spPr>
        <p:txBody>
          <a:bodyPr wrap="square">
            <a:spAutoFit/>
          </a:bodyPr>
          <a:lstStyle/>
          <a:p>
            <a:r>
              <a:rPr lang="it-IT" sz="2000">
                <a:solidFill>
                  <a:srgbClr val="222222"/>
                </a:solidFill>
              </a:rPr>
              <a:t>T</a:t>
            </a:r>
            <a:r>
              <a:rPr lang="it-IT" sz="2000" b="0" i="0">
                <a:solidFill>
                  <a:srgbClr val="222222"/>
                </a:solidFill>
                <a:effectLst/>
              </a:rPr>
              <a:t>he betweenness of a node </a:t>
            </a:r>
            <a:r>
              <a:rPr lang="it-IT" sz="2000" b="0" i="1">
                <a:solidFill>
                  <a:srgbClr val="222222"/>
                </a:solidFill>
                <a:effectLst/>
              </a:rPr>
              <a:t>N</a:t>
            </a:r>
            <a:r>
              <a:rPr lang="it-IT" sz="2000" b="0" i="0">
                <a:solidFill>
                  <a:srgbClr val="222222"/>
                </a:solidFill>
                <a:effectLst/>
              </a:rPr>
              <a:t> is calculated considering couples of nodes (</a:t>
            </a:r>
            <a:r>
              <a:rPr lang="it-IT" sz="2000" b="0" i="1">
                <a:solidFill>
                  <a:srgbClr val="222222"/>
                </a:solidFill>
                <a:effectLst/>
              </a:rPr>
              <a:t>v1, v2</a:t>
            </a:r>
            <a:r>
              <a:rPr lang="it-IT" sz="2000" b="0" i="0">
                <a:solidFill>
                  <a:srgbClr val="222222"/>
                </a:solidFill>
                <a:effectLst/>
              </a:rPr>
              <a:t>) and counting the number of shortest paths linking those two nodes, which pass through node </a:t>
            </a:r>
            <a:r>
              <a:rPr lang="it-IT" sz="2000" b="0" i="1">
                <a:solidFill>
                  <a:srgbClr val="222222"/>
                </a:solidFill>
                <a:effectLst/>
              </a:rPr>
              <a:t>N.</a:t>
            </a:r>
            <a:r>
              <a:rPr lang="it-IT" sz="2000" b="0" i="0">
                <a:solidFill>
                  <a:srgbClr val="222222"/>
                </a:solidFill>
                <a:effectLst/>
              </a:rPr>
              <a:t> Next the value is related to the total number of shortest paths linking </a:t>
            </a:r>
            <a:r>
              <a:rPr lang="it-IT" sz="2000" b="0" i="1">
                <a:solidFill>
                  <a:srgbClr val="222222"/>
                </a:solidFill>
                <a:effectLst/>
              </a:rPr>
              <a:t>v1</a:t>
            </a:r>
            <a:r>
              <a:rPr lang="it-IT" sz="2000" b="0" i="0">
                <a:solidFill>
                  <a:srgbClr val="222222"/>
                </a:solidFill>
                <a:effectLst/>
              </a:rPr>
              <a:t> and </a:t>
            </a:r>
            <a:r>
              <a:rPr lang="it-IT" sz="2000" b="0" i="1">
                <a:solidFill>
                  <a:srgbClr val="222222"/>
                </a:solidFill>
                <a:effectLst/>
              </a:rPr>
              <a:t>v2</a:t>
            </a:r>
            <a:r>
              <a:rPr lang="it-IT" sz="2000" b="0" i="0">
                <a:solidFill>
                  <a:srgbClr val="222222"/>
                </a:solidFill>
                <a:effectLst/>
              </a:rPr>
              <a:t>.</a:t>
            </a:r>
            <a:endParaRPr lang="it-IT" sz="2000"/>
          </a:p>
        </p:txBody>
      </p:sp>
    </p:spTree>
    <p:extLst>
      <p:ext uri="{BB962C8B-B14F-4D97-AF65-F5344CB8AC3E}">
        <p14:creationId xmlns:p14="http://schemas.microsoft.com/office/powerpoint/2010/main" val="239263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2382D8-E9BB-C643-A856-D5E519B6E481}"/>
              </a:ext>
            </a:extLst>
          </p:cNvPr>
          <p:cNvSpPr/>
          <p:nvPr/>
        </p:nvSpPr>
        <p:spPr>
          <a:xfrm>
            <a:off x="3810000" y="24425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Betweenness centrality</a:t>
            </a:r>
          </a:p>
        </p:txBody>
      </p:sp>
      <p:pic>
        <p:nvPicPr>
          <p:cNvPr id="3" name="Picture 2">
            <a:extLst>
              <a:ext uri="{FF2B5EF4-FFF2-40B4-BE49-F238E27FC236}">
                <a16:creationId xmlns:a16="http://schemas.microsoft.com/office/drawing/2014/main" id="{7E88403C-7D58-DA42-B5DA-8DF96C4C708C}"/>
              </a:ext>
            </a:extLst>
          </p:cNvPr>
          <p:cNvPicPr>
            <a:picLocks noChangeAspect="1"/>
          </p:cNvPicPr>
          <p:nvPr/>
        </p:nvPicPr>
        <p:blipFill>
          <a:blip r:embed="rId2"/>
          <a:stretch>
            <a:fillRect/>
          </a:stretch>
        </p:blipFill>
        <p:spPr>
          <a:xfrm>
            <a:off x="2649087" y="2209631"/>
            <a:ext cx="6874933" cy="2859972"/>
          </a:xfrm>
          <a:prstGeom prst="rect">
            <a:avLst/>
          </a:prstGeom>
        </p:spPr>
      </p:pic>
      <p:sp>
        <p:nvSpPr>
          <p:cNvPr id="4" name="Rectangle 3">
            <a:extLst>
              <a:ext uri="{FF2B5EF4-FFF2-40B4-BE49-F238E27FC236}">
                <a16:creationId xmlns:a16="http://schemas.microsoft.com/office/drawing/2014/main" id="{38177C37-F266-EB4A-AEBB-8D844139E3EE}"/>
              </a:ext>
            </a:extLst>
          </p:cNvPr>
          <p:cNvSpPr/>
          <p:nvPr/>
        </p:nvSpPr>
        <p:spPr>
          <a:xfrm>
            <a:off x="489111" y="5325837"/>
            <a:ext cx="11448889" cy="1015663"/>
          </a:xfrm>
          <a:prstGeom prst="rect">
            <a:avLst/>
          </a:prstGeom>
        </p:spPr>
        <p:txBody>
          <a:bodyPr wrap="square">
            <a:spAutoFit/>
          </a:bodyPr>
          <a:lstStyle/>
          <a:p>
            <a:pPr marL="342900" indent="-342900">
              <a:buFont typeface="Arial" panose="020B0604020202020204" pitchFamily="34" charset="0"/>
              <a:buChar char="•"/>
            </a:pPr>
            <a:r>
              <a:rPr lang="it-IT" sz="2000" b="1" i="0">
                <a:solidFill>
                  <a:srgbClr val="222222"/>
                </a:solidFill>
                <a:effectLst/>
              </a:rPr>
              <a:t>Betweenness centrality</a:t>
            </a:r>
            <a:r>
              <a:rPr lang="it-IT" sz="2000" b="0" i="0">
                <a:solidFill>
                  <a:srgbClr val="222222"/>
                </a:solidFill>
                <a:effectLst/>
              </a:rPr>
              <a:t> is based on communication flow</a:t>
            </a:r>
          </a:p>
          <a:p>
            <a:pPr marL="342900" indent="-342900">
              <a:buFont typeface="Arial" panose="020B0604020202020204" pitchFamily="34" charset="0"/>
              <a:buChar char="•"/>
            </a:pPr>
            <a:r>
              <a:rPr lang="it-IT" sz="2000"/>
              <a:t>Nodes with a high betweenness centrality lie on communication paths and can control information flow</a:t>
            </a:r>
          </a:p>
          <a:p>
            <a:pPr marL="342900" indent="-342900">
              <a:buFont typeface="Arial" panose="020B0604020202020204" pitchFamily="34" charset="0"/>
              <a:buChar char="•"/>
            </a:pPr>
            <a:r>
              <a:rPr lang="it-IT" sz="2000"/>
              <a:t>important proteins in signalling pathways and can form targets for drug discovery</a:t>
            </a:r>
          </a:p>
        </p:txBody>
      </p:sp>
      <p:sp>
        <p:nvSpPr>
          <p:cNvPr id="5" name="Rectangle 4">
            <a:extLst>
              <a:ext uri="{FF2B5EF4-FFF2-40B4-BE49-F238E27FC236}">
                <a16:creationId xmlns:a16="http://schemas.microsoft.com/office/drawing/2014/main" id="{FCF1E4B7-995D-B440-8C41-345A466DA7F0}"/>
              </a:ext>
            </a:extLst>
          </p:cNvPr>
          <p:cNvSpPr/>
          <p:nvPr/>
        </p:nvSpPr>
        <p:spPr>
          <a:xfrm>
            <a:off x="743112" y="1090131"/>
            <a:ext cx="10686887" cy="1015663"/>
          </a:xfrm>
          <a:prstGeom prst="rect">
            <a:avLst/>
          </a:prstGeom>
        </p:spPr>
        <p:txBody>
          <a:bodyPr wrap="square">
            <a:spAutoFit/>
          </a:bodyPr>
          <a:lstStyle/>
          <a:p>
            <a:pPr marL="285750" indent="-285750">
              <a:buFont typeface="Arial" panose="020B0604020202020204" pitchFamily="34" charset="0"/>
              <a:buChar char="•"/>
            </a:pPr>
            <a:r>
              <a:rPr lang="it-IT" sz="2000" b="0" i="0">
                <a:solidFill>
                  <a:srgbClr val="222222"/>
                </a:solidFill>
                <a:effectLst/>
              </a:rPr>
              <a:t>the number of shortest paths in the graph that pass through the node divided by the total number of shortest paths</a:t>
            </a:r>
          </a:p>
          <a:p>
            <a:pPr marL="285750" indent="-285750">
              <a:buFont typeface="Arial" panose="020B0604020202020204" pitchFamily="34" charset="0"/>
              <a:buChar char="•"/>
            </a:pPr>
            <a:r>
              <a:rPr lang="it-IT" sz="2000"/>
              <a:t>measures how often a node occurs on all shortest paths between two nodes</a:t>
            </a:r>
          </a:p>
        </p:txBody>
      </p:sp>
    </p:spTree>
    <p:extLst>
      <p:ext uri="{BB962C8B-B14F-4D97-AF65-F5344CB8AC3E}">
        <p14:creationId xmlns:p14="http://schemas.microsoft.com/office/powerpoint/2010/main" val="194088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52031-C4AC-BD4D-A1F5-C8E2033D740E}"/>
              </a:ext>
            </a:extLst>
          </p:cNvPr>
          <p:cNvSpPr/>
          <p:nvPr/>
        </p:nvSpPr>
        <p:spPr>
          <a:xfrm>
            <a:off x="4216397" y="189984"/>
            <a:ext cx="3403601" cy="523220"/>
          </a:xfrm>
          <a:prstGeom prst="rect">
            <a:avLst/>
          </a:prstGeom>
        </p:spPr>
        <p:txBody>
          <a:bodyPr wrap="square">
            <a:spAutoFit/>
          </a:bodyPr>
          <a:lstStyle/>
          <a:p>
            <a:r>
              <a:rPr lang="it-IT" sz="2800" b="0" i="0">
                <a:solidFill>
                  <a:srgbClr val="555555"/>
                </a:solidFill>
                <a:effectLst/>
                <a:latin typeface="Helvetica Neue" panose="02000503000000020004" pitchFamily="2" charset="0"/>
              </a:rPr>
              <a:t>Clustering analysis</a:t>
            </a:r>
          </a:p>
        </p:txBody>
      </p:sp>
      <p:pic>
        <p:nvPicPr>
          <p:cNvPr id="3" name="Picture 2">
            <a:extLst>
              <a:ext uri="{FF2B5EF4-FFF2-40B4-BE49-F238E27FC236}">
                <a16:creationId xmlns:a16="http://schemas.microsoft.com/office/drawing/2014/main" id="{8FA3200B-5DE4-EA48-AAC8-4702D5BA672D}"/>
              </a:ext>
            </a:extLst>
          </p:cNvPr>
          <p:cNvPicPr>
            <a:picLocks noChangeAspect="1"/>
          </p:cNvPicPr>
          <p:nvPr/>
        </p:nvPicPr>
        <p:blipFill>
          <a:blip r:embed="rId3"/>
          <a:stretch>
            <a:fillRect/>
          </a:stretch>
        </p:blipFill>
        <p:spPr>
          <a:xfrm>
            <a:off x="6468532" y="1388534"/>
            <a:ext cx="5385583" cy="4075091"/>
          </a:xfrm>
          <a:prstGeom prst="rect">
            <a:avLst/>
          </a:prstGeom>
        </p:spPr>
      </p:pic>
      <p:sp>
        <p:nvSpPr>
          <p:cNvPr id="4" name="Rectangle 3">
            <a:extLst>
              <a:ext uri="{FF2B5EF4-FFF2-40B4-BE49-F238E27FC236}">
                <a16:creationId xmlns:a16="http://schemas.microsoft.com/office/drawing/2014/main" id="{12D2B566-3A67-6849-A032-9B7D3DF8C909}"/>
              </a:ext>
            </a:extLst>
          </p:cNvPr>
          <p:cNvSpPr/>
          <p:nvPr/>
        </p:nvSpPr>
        <p:spPr>
          <a:xfrm>
            <a:off x="338664" y="662692"/>
            <a:ext cx="6129867" cy="6186309"/>
          </a:xfrm>
          <a:prstGeom prst="rect">
            <a:avLst/>
          </a:prstGeom>
        </p:spPr>
        <p:txBody>
          <a:bodyPr wrap="square">
            <a:spAutoFit/>
          </a:bodyPr>
          <a:lstStyle/>
          <a:p>
            <a:r>
              <a:rPr lang="it-IT" b="1"/>
              <a:t>Community / Cluster</a:t>
            </a:r>
            <a:r>
              <a:rPr lang="it-IT"/>
              <a:t> </a:t>
            </a:r>
          </a:p>
          <a:p>
            <a:r>
              <a:rPr lang="it-IT"/>
              <a:t>group of nodes that are more connected within themselves than with the rest of the network.</a:t>
            </a:r>
          </a:p>
          <a:p>
            <a:endParaRPr lang="it-IT" b="1"/>
          </a:p>
          <a:p>
            <a:r>
              <a:rPr lang="it-IT" b="1"/>
              <a:t>Module</a:t>
            </a:r>
            <a:r>
              <a:rPr lang="it-IT"/>
              <a:t> </a:t>
            </a:r>
          </a:p>
          <a:p>
            <a:r>
              <a:rPr lang="it-IT"/>
              <a:t>exchangeable functional units in which the nodes (proteins) do not have to be interacting in the same time or space. Intrinsic functional properties do not change when it is placed in a different context</a:t>
            </a:r>
          </a:p>
          <a:p>
            <a:endParaRPr lang="it-IT" b="1"/>
          </a:p>
          <a:p>
            <a:r>
              <a:rPr lang="it-IT" b="1"/>
              <a:t>Complex</a:t>
            </a:r>
            <a:r>
              <a:rPr lang="it-IT"/>
              <a:t> </a:t>
            </a:r>
          </a:p>
          <a:p>
            <a:r>
              <a:rPr lang="it-IT"/>
              <a:t>Group of proteins that interact with each other at the same time and in the same space, forming relatively stable multi-protein machinery</a:t>
            </a:r>
          </a:p>
          <a:p>
            <a:endParaRPr lang="it-IT" b="1" i="0">
              <a:solidFill>
                <a:srgbClr val="222222"/>
              </a:solidFill>
              <a:effectLst/>
            </a:endParaRPr>
          </a:p>
          <a:p>
            <a:r>
              <a:rPr lang="it-IT" b="1" i="0">
                <a:solidFill>
                  <a:srgbClr val="222222"/>
                </a:solidFill>
                <a:effectLst/>
              </a:rPr>
              <a:t>Clique</a:t>
            </a:r>
            <a:r>
              <a:rPr lang="it-IT" b="0" i="0">
                <a:solidFill>
                  <a:srgbClr val="222222"/>
                </a:solidFill>
                <a:effectLst/>
              </a:rPr>
              <a:t> </a:t>
            </a:r>
          </a:p>
          <a:p>
            <a:r>
              <a:rPr lang="it-IT" b="0" i="0">
                <a:solidFill>
                  <a:srgbClr val="222222"/>
                </a:solidFill>
                <a:effectLst/>
              </a:rPr>
              <a:t>A subset of nodes in which every node is connected with every other member of the clique.</a:t>
            </a:r>
          </a:p>
          <a:p>
            <a:endParaRPr lang="it-IT" b="0" i="0">
              <a:solidFill>
                <a:srgbClr val="222222"/>
              </a:solidFill>
              <a:effectLst/>
            </a:endParaRPr>
          </a:p>
          <a:p>
            <a:r>
              <a:rPr lang="it-IT" b="1"/>
              <a:t>Motif</a:t>
            </a:r>
            <a:endParaRPr lang="it-IT"/>
          </a:p>
          <a:p>
            <a:r>
              <a:rPr lang="it-IT"/>
              <a:t>Motifs are statistically over-represented sub-graphs in a network</a:t>
            </a:r>
          </a:p>
        </p:txBody>
      </p:sp>
    </p:spTree>
    <p:extLst>
      <p:ext uri="{BB962C8B-B14F-4D97-AF65-F5344CB8AC3E}">
        <p14:creationId xmlns:p14="http://schemas.microsoft.com/office/powerpoint/2010/main" val="2100978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8D560B-9E8C-394B-9324-0BDF5AFD76E5}"/>
              </a:ext>
            </a:extLst>
          </p:cNvPr>
          <p:cNvSpPr/>
          <p:nvPr/>
        </p:nvSpPr>
        <p:spPr>
          <a:xfrm>
            <a:off x="3420534" y="325735"/>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Annotation enrichment analysis</a:t>
            </a:r>
          </a:p>
        </p:txBody>
      </p:sp>
      <p:pic>
        <p:nvPicPr>
          <p:cNvPr id="3" name="Picture 2">
            <a:extLst>
              <a:ext uri="{FF2B5EF4-FFF2-40B4-BE49-F238E27FC236}">
                <a16:creationId xmlns:a16="http://schemas.microsoft.com/office/drawing/2014/main" id="{3EC09939-3C99-8B4B-9A41-D330EB982FD0}"/>
              </a:ext>
            </a:extLst>
          </p:cNvPr>
          <p:cNvPicPr>
            <a:picLocks noChangeAspect="1"/>
          </p:cNvPicPr>
          <p:nvPr/>
        </p:nvPicPr>
        <p:blipFill>
          <a:blip r:embed="rId3"/>
          <a:stretch>
            <a:fillRect/>
          </a:stretch>
        </p:blipFill>
        <p:spPr>
          <a:xfrm>
            <a:off x="4191000" y="1236133"/>
            <a:ext cx="7965492" cy="5071363"/>
          </a:xfrm>
          <a:prstGeom prst="rect">
            <a:avLst/>
          </a:prstGeom>
        </p:spPr>
      </p:pic>
      <p:sp>
        <p:nvSpPr>
          <p:cNvPr id="4" name="Rectangle 3">
            <a:extLst>
              <a:ext uri="{FF2B5EF4-FFF2-40B4-BE49-F238E27FC236}">
                <a16:creationId xmlns:a16="http://schemas.microsoft.com/office/drawing/2014/main" id="{CC758FAF-6158-0244-8D7C-8B9A89351C6D}"/>
              </a:ext>
            </a:extLst>
          </p:cNvPr>
          <p:cNvSpPr/>
          <p:nvPr/>
        </p:nvSpPr>
        <p:spPr>
          <a:xfrm>
            <a:off x="355600" y="1023035"/>
            <a:ext cx="6333067" cy="830997"/>
          </a:xfrm>
          <a:prstGeom prst="rect">
            <a:avLst/>
          </a:prstGeom>
        </p:spPr>
        <p:txBody>
          <a:bodyPr wrap="square">
            <a:spAutoFit/>
          </a:bodyPr>
          <a:lstStyle/>
          <a:p>
            <a:r>
              <a:rPr lang="it-IT" sz="2400" b="0" i="0">
                <a:solidFill>
                  <a:srgbClr val="222222"/>
                </a:solidFill>
                <a:effectLst/>
              </a:rPr>
              <a:t>Goal: understand the biological context of protein-protein interaction networks</a:t>
            </a:r>
            <a:endParaRPr lang="it-IT" sz="2400"/>
          </a:p>
        </p:txBody>
      </p:sp>
      <p:sp>
        <p:nvSpPr>
          <p:cNvPr id="5" name="Rectangle 4">
            <a:extLst>
              <a:ext uri="{FF2B5EF4-FFF2-40B4-BE49-F238E27FC236}">
                <a16:creationId xmlns:a16="http://schemas.microsoft.com/office/drawing/2014/main" id="{30CBBE8D-7F4E-3E47-84A7-3B982DD124F9}"/>
              </a:ext>
            </a:extLst>
          </p:cNvPr>
          <p:cNvSpPr/>
          <p:nvPr/>
        </p:nvSpPr>
        <p:spPr>
          <a:xfrm>
            <a:off x="355600" y="2241210"/>
            <a:ext cx="3539067" cy="3785652"/>
          </a:xfrm>
          <a:prstGeom prst="rect">
            <a:avLst/>
          </a:prstGeom>
        </p:spPr>
        <p:txBody>
          <a:bodyPr wrap="square">
            <a:spAutoFit/>
          </a:bodyPr>
          <a:lstStyle/>
          <a:p>
            <a:r>
              <a:rPr lang="it-IT" sz="2400" b="0" i="1">
                <a:solidFill>
                  <a:srgbClr val="222222"/>
                </a:solidFill>
                <a:effectLst/>
              </a:rPr>
              <a:t>"When sampling </a:t>
            </a:r>
            <a:r>
              <a:rPr lang="it-IT" sz="2400" b="0" i="0">
                <a:solidFill>
                  <a:srgbClr val="222222"/>
                </a:solidFill>
                <a:effectLst/>
              </a:rPr>
              <a:t>X</a:t>
            </a:r>
            <a:r>
              <a:rPr lang="it-IT" sz="2400" b="0" i="1">
                <a:solidFill>
                  <a:srgbClr val="222222"/>
                </a:solidFill>
                <a:effectLst/>
              </a:rPr>
              <a:t> proteins (test set) out of </a:t>
            </a:r>
            <a:r>
              <a:rPr lang="it-IT" sz="2400" b="0" i="0">
                <a:solidFill>
                  <a:srgbClr val="222222"/>
                </a:solidFill>
                <a:effectLst/>
              </a:rPr>
              <a:t>N</a:t>
            </a:r>
            <a:r>
              <a:rPr lang="it-IT" sz="2400" b="0" i="1">
                <a:solidFill>
                  <a:srgbClr val="222222"/>
                </a:solidFill>
                <a:effectLst/>
              </a:rPr>
              <a:t> proteins (reference set; graph or annotation), what is the probability that </a:t>
            </a:r>
            <a:r>
              <a:rPr lang="it-IT" sz="2400" b="0" i="0">
                <a:solidFill>
                  <a:srgbClr val="222222"/>
                </a:solidFill>
                <a:effectLst/>
              </a:rPr>
              <a:t>x, </a:t>
            </a:r>
            <a:r>
              <a:rPr lang="it-IT" sz="2400" b="0" i="1">
                <a:solidFill>
                  <a:srgbClr val="222222"/>
                </a:solidFill>
                <a:effectLst/>
              </a:rPr>
              <a:t>or more, of these proteins belong to a functional category </a:t>
            </a:r>
            <a:r>
              <a:rPr lang="it-IT" sz="2400" b="0" i="0">
                <a:solidFill>
                  <a:srgbClr val="222222"/>
                </a:solidFill>
                <a:effectLst/>
              </a:rPr>
              <a:t>C</a:t>
            </a:r>
            <a:r>
              <a:rPr lang="it-IT" sz="2400" b="0" i="1">
                <a:solidFill>
                  <a:srgbClr val="222222"/>
                </a:solidFill>
                <a:effectLst/>
              </a:rPr>
              <a:t> shared by </a:t>
            </a:r>
            <a:r>
              <a:rPr lang="it-IT" sz="2400" b="0" i="0">
                <a:solidFill>
                  <a:srgbClr val="222222"/>
                </a:solidFill>
                <a:effectLst/>
              </a:rPr>
              <a:t>n</a:t>
            </a:r>
            <a:r>
              <a:rPr lang="it-IT" sz="2400" b="0" i="1">
                <a:solidFill>
                  <a:srgbClr val="222222"/>
                </a:solidFill>
                <a:effectLst/>
              </a:rPr>
              <a:t> of the </a:t>
            </a:r>
            <a:r>
              <a:rPr lang="it-IT" sz="2400" b="0" i="0">
                <a:solidFill>
                  <a:srgbClr val="222222"/>
                </a:solidFill>
                <a:effectLst/>
              </a:rPr>
              <a:t>N</a:t>
            </a:r>
            <a:r>
              <a:rPr lang="it-IT" sz="2400" b="0" i="1">
                <a:solidFill>
                  <a:srgbClr val="222222"/>
                </a:solidFill>
                <a:effectLst/>
              </a:rPr>
              <a:t> proteins in the reference set."</a:t>
            </a:r>
            <a:r>
              <a:rPr lang="it-IT" sz="2400" b="0" i="0">
                <a:solidFill>
                  <a:srgbClr val="222222"/>
                </a:solidFill>
                <a:effectLst/>
              </a:rPr>
              <a:t> </a:t>
            </a:r>
            <a:endParaRPr lang="it-IT" sz="2400"/>
          </a:p>
        </p:txBody>
      </p:sp>
    </p:spTree>
    <p:extLst>
      <p:ext uri="{BB962C8B-B14F-4D97-AF65-F5344CB8AC3E}">
        <p14:creationId xmlns:p14="http://schemas.microsoft.com/office/powerpoint/2010/main" val="3034610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EFB70-BFD2-6A45-81CE-8C1B2EDE358D}"/>
              </a:ext>
            </a:extLst>
          </p:cNvPr>
          <p:cNvSpPr/>
          <p:nvPr/>
        </p:nvSpPr>
        <p:spPr>
          <a:xfrm>
            <a:off x="3488267" y="308801"/>
            <a:ext cx="6096000" cy="523220"/>
          </a:xfrm>
          <a:prstGeom prst="rect">
            <a:avLst/>
          </a:prstGeom>
        </p:spPr>
        <p:txBody>
          <a:bodyPr>
            <a:spAutoFit/>
          </a:bodyPr>
          <a:lstStyle/>
          <a:p>
            <a:r>
              <a:rPr lang="it-IT" sz="2800" b="0" i="0">
                <a:solidFill>
                  <a:srgbClr val="555555"/>
                </a:solidFill>
                <a:effectLst/>
                <a:latin typeface="Helvetica Neue" panose="02000503000000020004" pitchFamily="2" charset="0"/>
              </a:rPr>
              <a:t>Limitations of annotation enrichment</a:t>
            </a:r>
          </a:p>
        </p:txBody>
      </p:sp>
      <p:sp>
        <p:nvSpPr>
          <p:cNvPr id="4" name="Rectangle 3">
            <a:extLst>
              <a:ext uri="{FF2B5EF4-FFF2-40B4-BE49-F238E27FC236}">
                <a16:creationId xmlns:a16="http://schemas.microsoft.com/office/drawing/2014/main" id="{B09550A5-EB88-DC42-BA1E-261B84D6A42B}"/>
              </a:ext>
            </a:extLst>
          </p:cNvPr>
          <p:cNvSpPr/>
          <p:nvPr/>
        </p:nvSpPr>
        <p:spPr>
          <a:xfrm>
            <a:off x="355600" y="1632634"/>
            <a:ext cx="11345333" cy="3416320"/>
          </a:xfrm>
          <a:prstGeom prst="rect">
            <a:avLst/>
          </a:prstGeom>
        </p:spPr>
        <p:txBody>
          <a:bodyPr wrap="square">
            <a:spAutoFit/>
          </a:bodyPr>
          <a:lstStyle/>
          <a:p>
            <a:pPr marL="342900" indent="-342900">
              <a:buFont typeface="Arial" panose="020B0604020202020204" pitchFamily="34" charset="0"/>
              <a:buChar char="•"/>
            </a:pPr>
            <a:r>
              <a:rPr lang="it-IT" sz="2400" b="0" i="0">
                <a:solidFill>
                  <a:srgbClr val="222222"/>
                </a:solidFill>
                <a:effectLst/>
              </a:rPr>
              <a:t>The main limitations of annotation enrichment come from the annotations themselves</a:t>
            </a:r>
          </a:p>
          <a:p>
            <a:pPr marL="342900" indent="-342900">
              <a:buFont typeface="Arial" panose="020B0604020202020204" pitchFamily="34" charset="0"/>
              <a:buChar char="•"/>
            </a:pPr>
            <a:r>
              <a:rPr lang="it-IT" sz="2400"/>
              <a:t>more "popular" proteins are better annotated</a:t>
            </a:r>
            <a:endParaRPr lang="it-IT" sz="2400" b="0" i="0">
              <a:solidFill>
                <a:srgbClr val="222222"/>
              </a:solidFill>
              <a:effectLst/>
            </a:endParaRPr>
          </a:p>
          <a:p>
            <a:pPr marL="342900" indent="-342900">
              <a:buFont typeface="Arial" panose="020B0604020202020204" pitchFamily="34" charset="0"/>
              <a:buChar char="•"/>
            </a:pPr>
            <a:r>
              <a:rPr lang="it-IT" sz="2400"/>
              <a:t>This introduces a certain bias into the statistical analysis</a:t>
            </a:r>
          </a:p>
          <a:p>
            <a:pPr marL="342900" indent="-342900">
              <a:buFont typeface="Arial" panose="020B0604020202020204" pitchFamily="34" charset="0"/>
              <a:buChar char="•"/>
            </a:pPr>
            <a:r>
              <a:rPr lang="it-IT" sz="2400"/>
              <a:t>Another limitation of annotation enrichment is complexity and detail of annotation associated with large gene or protein sets</a:t>
            </a:r>
          </a:p>
          <a:p>
            <a:pPr marL="342900" indent="-342900">
              <a:buFont typeface="Arial" panose="020B0604020202020204" pitchFamily="34" charset="0"/>
              <a:buChar char="•"/>
            </a:pPr>
            <a:r>
              <a:rPr lang="it-IT" sz="2400"/>
              <a:t>resources such as Reactome and, especially, GO can be very complex and detailed in their annotation leading to the generation of overwhelmingly complicated networks of inter-related and similar terms</a:t>
            </a:r>
          </a:p>
          <a:p>
            <a:pPr marL="342900" indent="-342900">
              <a:buFont typeface="Arial" panose="020B0604020202020204" pitchFamily="34" charset="0"/>
              <a:buChar char="•"/>
            </a:pPr>
            <a:r>
              <a:rPr lang="it-IT" sz="2400"/>
              <a:t>use of simplified ontologies</a:t>
            </a:r>
          </a:p>
        </p:txBody>
      </p:sp>
    </p:spTree>
    <p:extLst>
      <p:ext uri="{BB962C8B-B14F-4D97-AF65-F5344CB8AC3E}">
        <p14:creationId xmlns:p14="http://schemas.microsoft.com/office/powerpoint/2010/main" val="4198999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410160" y="1718624"/>
            <a:ext cx="11527840" cy="1569660"/>
          </a:xfrm>
          <a:prstGeom prst="rect">
            <a:avLst/>
          </a:prstGeom>
        </p:spPr>
        <p:txBody>
          <a:bodyPr wrap="square">
            <a:spAutoFit/>
          </a:bodyPr>
          <a:lstStyle/>
          <a:p>
            <a:r>
              <a:rPr lang="it-IT" sz="2400" b="1" i="0">
                <a:solidFill>
                  <a:srgbClr val="444444"/>
                </a:solidFill>
                <a:effectLst/>
              </a:rPr>
              <a:t>Biological networks</a:t>
            </a:r>
          </a:p>
          <a:p>
            <a:pPr marL="342900" indent="-342900">
              <a:buFont typeface="Arial" panose="020B0604020202020204" pitchFamily="34" charset="0"/>
              <a:buChar char="•"/>
            </a:pPr>
            <a:r>
              <a:rPr lang="it-IT" sz="2400"/>
              <a:t>graph theory</a:t>
            </a:r>
          </a:p>
          <a:p>
            <a:pPr marL="342900" indent="-342900">
              <a:buFont typeface="Arial" panose="020B0604020202020204" pitchFamily="34" charset="0"/>
              <a:buChar char="•"/>
            </a:pPr>
            <a:r>
              <a:rPr lang="it-IT" sz="2400"/>
              <a:t>several types of biological networks: genetic, metabolic, cell signalling </a:t>
            </a:r>
          </a:p>
          <a:p>
            <a:pPr marL="342900" indent="-342900">
              <a:buFont typeface="Arial" panose="020B0604020202020204" pitchFamily="34" charset="0"/>
              <a:buChar char="•"/>
            </a:pPr>
            <a:r>
              <a:rPr lang="it-IT" sz="2400"/>
              <a:t>Networks are represented by nodes and edges</a:t>
            </a:r>
          </a:p>
        </p:txBody>
      </p:sp>
    </p:spTree>
    <p:extLst>
      <p:ext uri="{BB962C8B-B14F-4D97-AF65-F5344CB8AC3E}">
        <p14:creationId xmlns:p14="http://schemas.microsoft.com/office/powerpoint/2010/main" val="710034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88959B-5CF6-1E4D-930E-2A329CA09F07}"/>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
        <p:nvSpPr>
          <p:cNvPr id="3" name="Rectangle 2">
            <a:extLst>
              <a:ext uri="{FF2B5EF4-FFF2-40B4-BE49-F238E27FC236}">
                <a16:creationId xmlns:a16="http://schemas.microsoft.com/office/drawing/2014/main" id="{A38B8F35-68C4-8843-B0D5-8B67107E2B89}"/>
              </a:ext>
            </a:extLst>
          </p:cNvPr>
          <p:cNvSpPr/>
          <p:nvPr/>
        </p:nvSpPr>
        <p:spPr>
          <a:xfrm>
            <a:off x="511760" y="1752491"/>
            <a:ext cx="11527840" cy="2677656"/>
          </a:xfrm>
          <a:prstGeom prst="rect">
            <a:avLst/>
          </a:prstGeom>
        </p:spPr>
        <p:txBody>
          <a:bodyPr wrap="square">
            <a:spAutoFit/>
          </a:bodyPr>
          <a:lstStyle/>
          <a:p>
            <a:r>
              <a:rPr lang="it-IT" sz="2400" b="1"/>
              <a:t>Protein-protein interaction networks</a:t>
            </a:r>
            <a:endParaRPr lang="it-IT" sz="2400"/>
          </a:p>
          <a:p>
            <a:pPr marL="342900" indent="-342900">
              <a:buFont typeface="Arial" panose="020B0604020202020204" pitchFamily="34" charset="0"/>
              <a:buChar char="•"/>
            </a:pPr>
            <a:r>
              <a:rPr lang="it-IT" sz="2400" b="1"/>
              <a:t>Small-world effect</a:t>
            </a:r>
            <a:r>
              <a:rPr lang="it-IT" sz="2400"/>
              <a:t>: Network diameter is usually small (~ 6 steps), no matter how big the network is</a:t>
            </a:r>
          </a:p>
          <a:p>
            <a:pPr marL="342900" indent="-342900">
              <a:buFont typeface="Arial" panose="020B0604020202020204" pitchFamily="34" charset="0"/>
              <a:buChar char="•"/>
            </a:pPr>
            <a:r>
              <a:rPr lang="it-IT" sz="2400" b="1"/>
              <a:t>Scale-free</a:t>
            </a:r>
            <a:r>
              <a:rPr lang="it-IT" sz="2400"/>
              <a:t>: A small number of nodes (hubs) are lot more connected than the average node</a:t>
            </a:r>
          </a:p>
          <a:p>
            <a:pPr marL="342900" indent="-342900">
              <a:buFont typeface="Arial" panose="020B0604020202020204" pitchFamily="34" charset="0"/>
              <a:buChar char="•"/>
            </a:pPr>
            <a:r>
              <a:rPr lang="it-IT" sz="2400" b="1"/>
              <a:t>Transitivity</a:t>
            </a:r>
            <a:r>
              <a:rPr lang="it-IT" sz="2400"/>
              <a:t>: The networks contain communities of nodes that are more connected internally than they are to the rest of the network.</a:t>
            </a:r>
          </a:p>
        </p:txBody>
      </p:sp>
    </p:spTree>
    <p:extLst>
      <p:ext uri="{BB962C8B-B14F-4D97-AF65-F5344CB8AC3E}">
        <p14:creationId xmlns:p14="http://schemas.microsoft.com/office/powerpoint/2010/main" val="2238945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6344B-E831-6F4D-A300-7E39169ED085}"/>
              </a:ext>
            </a:extLst>
          </p:cNvPr>
          <p:cNvSpPr/>
          <p:nvPr/>
        </p:nvSpPr>
        <p:spPr>
          <a:xfrm>
            <a:off x="660401" y="1385206"/>
            <a:ext cx="10938933" cy="4524315"/>
          </a:xfrm>
          <a:prstGeom prst="rect">
            <a:avLst/>
          </a:prstGeom>
        </p:spPr>
        <p:txBody>
          <a:bodyPr wrap="square">
            <a:spAutoFit/>
          </a:bodyPr>
          <a:lstStyle/>
          <a:p>
            <a:r>
              <a:rPr lang="it-IT" sz="2400" b="1"/>
              <a:t>Analysing PPINs</a:t>
            </a:r>
            <a:endParaRPr lang="it-IT" sz="2400"/>
          </a:p>
          <a:p>
            <a:pPr marL="342900" indent="-342900">
              <a:buFont typeface="Arial" panose="020B0604020202020204" pitchFamily="34" charset="0"/>
              <a:buChar char="•"/>
            </a:pPr>
            <a:r>
              <a:rPr lang="it-IT" sz="2400"/>
              <a:t>When building a PPIN it is important to be aware of the </a:t>
            </a:r>
            <a:r>
              <a:rPr lang="it-IT" sz="2400" b="1"/>
              <a:t>type and quality of the data</a:t>
            </a:r>
            <a:r>
              <a:rPr lang="it-IT" sz="2400"/>
              <a:t> used. </a:t>
            </a:r>
          </a:p>
          <a:p>
            <a:pPr marL="342900" indent="-342900">
              <a:buFont typeface="Arial" panose="020B0604020202020204" pitchFamily="34" charset="0"/>
              <a:buChar char="•"/>
            </a:pPr>
            <a:r>
              <a:rPr lang="it-IT" sz="2400"/>
              <a:t>Confidence scoring tools such as MIscore can help select the best characterised interactions.</a:t>
            </a:r>
          </a:p>
          <a:p>
            <a:pPr marL="342900" indent="-342900">
              <a:buFont typeface="Arial" panose="020B0604020202020204" pitchFamily="34" charset="0"/>
              <a:buChar char="•"/>
            </a:pPr>
            <a:r>
              <a:rPr lang="it-IT" sz="2400"/>
              <a:t>two of the most used topological methods to analyse PPINs are:</a:t>
            </a:r>
          </a:p>
          <a:p>
            <a:pPr marL="800100" lvl="1" indent="-342900">
              <a:buFont typeface="Arial" panose="020B0604020202020204" pitchFamily="34" charset="0"/>
              <a:buChar char="•"/>
            </a:pPr>
            <a:r>
              <a:rPr lang="it-IT" sz="2400" b="1"/>
              <a:t>Centrality analysis:</a:t>
            </a:r>
            <a:r>
              <a:rPr lang="it-IT" sz="2400"/>
              <a:t> Which identifies the most important nodes in a network, using different ways to calculate centrality.</a:t>
            </a:r>
          </a:p>
          <a:p>
            <a:pPr marL="800100" lvl="1" indent="-342900">
              <a:buFont typeface="Arial" panose="020B0604020202020204" pitchFamily="34" charset="0"/>
              <a:buChar char="•"/>
            </a:pPr>
            <a:r>
              <a:rPr lang="it-IT" sz="2400" b="1"/>
              <a:t>Community detection:</a:t>
            </a:r>
            <a:r>
              <a:rPr lang="it-IT" sz="2400"/>
              <a:t> Which aims to find heavily intinter-connected components that may represent protein complexes and machineries</a:t>
            </a:r>
          </a:p>
          <a:p>
            <a:pPr marL="342900" indent="-342900">
              <a:buFont typeface="Arial" panose="020B0604020202020204" pitchFamily="34" charset="0"/>
              <a:buChar char="•"/>
            </a:pPr>
            <a:r>
              <a:rPr lang="it-IT" sz="2400" b="1"/>
              <a:t>Annotation enrichment analysis</a:t>
            </a:r>
            <a:r>
              <a:rPr lang="it-IT" sz="2400"/>
              <a:t> is a complementary tool often used when analysing PPINs (GO, Reactome)</a:t>
            </a:r>
          </a:p>
        </p:txBody>
      </p:sp>
      <p:sp>
        <p:nvSpPr>
          <p:cNvPr id="3" name="Rectangle 2">
            <a:extLst>
              <a:ext uri="{FF2B5EF4-FFF2-40B4-BE49-F238E27FC236}">
                <a16:creationId xmlns:a16="http://schemas.microsoft.com/office/drawing/2014/main" id="{9B6C5A4C-277A-8A4D-9155-DB471562335A}"/>
              </a:ext>
            </a:extLst>
          </p:cNvPr>
          <p:cNvSpPr/>
          <p:nvPr/>
        </p:nvSpPr>
        <p:spPr>
          <a:xfrm>
            <a:off x="4951139" y="162471"/>
            <a:ext cx="1721946"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Summary</a:t>
            </a:r>
          </a:p>
        </p:txBody>
      </p:sp>
    </p:spTree>
    <p:extLst>
      <p:ext uri="{BB962C8B-B14F-4D97-AF65-F5344CB8AC3E}">
        <p14:creationId xmlns:p14="http://schemas.microsoft.com/office/powerpoint/2010/main" val="106627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2FED5-CEE1-6449-85C5-3E500623F473}"/>
              </a:ext>
            </a:extLst>
          </p:cNvPr>
          <p:cNvSpPr/>
          <p:nvPr/>
        </p:nvSpPr>
        <p:spPr>
          <a:xfrm>
            <a:off x="3274197" y="1479703"/>
            <a:ext cx="6617068" cy="830997"/>
          </a:xfrm>
          <a:prstGeom prst="rect">
            <a:avLst/>
          </a:prstGeom>
        </p:spPr>
        <p:txBody>
          <a:bodyPr wrap="none">
            <a:spAutoFit/>
          </a:bodyPr>
          <a:lstStyle/>
          <a:p>
            <a:pPr marL="342900" indent="-342900">
              <a:buFont typeface="Arial" panose="020B0604020202020204" pitchFamily="34" charset="0"/>
              <a:buChar char="•"/>
            </a:pPr>
            <a:r>
              <a:rPr lang="it-IT" sz="2400" b="0" i="0">
                <a:effectLst/>
              </a:rPr>
              <a:t>social network analysis</a:t>
            </a:r>
          </a:p>
          <a:p>
            <a:pPr marL="342900" indent="-342900">
              <a:buFont typeface="Arial" panose="020B0604020202020204" pitchFamily="34" charset="0"/>
              <a:buChar char="•"/>
            </a:pPr>
            <a:r>
              <a:rPr lang="it-IT" sz="2400"/>
              <a:t>application of graph theory to the social sciences</a:t>
            </a:r>
          </a:p>
        </p:txBody>
      </p:sp>
      <p:sp>
        <p:nvSpPr>
          <p:cNvPr id="3" name="Rectangle 2">
            <a:extLst>
              <a:ext uri="{FF2B5EF4-FFF2-40B4-BE49-F238E27FC236}">
                <a16:creationId xmlns:a16="http://schemas.microsoft.com/office/drawing/2014/main" id="{5FAE7BBE-8657-D346-A7A6-99AC64E4F9AB}"/>
              </a:ext>
            </a:extLst>
          </p:cNvPr>
          <p:cNvSpPr/>
          <p:nvPr/>
        </p:nvSpPr>
        <p:spPr>
          <a:xfrm>
            <a:off x="3274197" y="343473"/>
            <a:ext cx="5311711" cy="584775"/>
          </a:xfrm>
          <a:prstGeom prst="rect">
            <a:avLst/>
          </a:prstGeom>
        </p:spPr>
        <p:txBody>
          <a:bodyPr wrap="none">
            <a:spAutoFit/>
          </a:bodyPr>
          <a:lstStyle/>
          <a:p>
            <a:r>
              <a:rPr lang="it-IT" sz="3200" b="0" i="0">
                <a:solidFill>
                  <a:srgbClr val="555555"/>
                </a:solidFill>
                <a:effectLst/>
                <a:latin typeface="Helvetica Neue" panose="02000503000000020004" pitchFamily="2" charset="0"/>
              </a:rPr>
              <a:t>Introduction to graph theory</a:t>
            </a:r>
          </a:p>
        </p:txBody>
      </p:sp>
      <p:sp>
        <p:nvSpPr>
          <p:cNvPr id="4" name="Rectangle 3">
            <a:extLst>
              <a:ext uri="{FF2B5EF4-FFF2-40B4-BE49-F238E27FC236}">
                <a16:creationId xmlns:a16="http://schemas.microsoft.com/office/drawing/2014/main" id="{BC81B173-42DB-CE46-8DD3-EB2E14B89394}"/>
              </a:ext>
            </a:extLst>
          </p:cNvPr>
          <p:cNvSpPr/>
          <p:nvPr/>
        </p:nvSpPr>
        <p:spPr>
          <a:xfrm>
            <a:off x="776703" y="2494732"/>
            <a:ext cx="11117179" cy="923330"/>
          </a:xfrm>
          <a:prstGeom prst="rect">
            <a:avLst/>
          </a:prstGeom>
        </p:spPr>
        <p:txBody>
          <a:bodyPr wrap="square">
            <a:spAutoFit/>
          </a:bodyPr>
          <a:lstStyle/>
          <a:p>
            <a:r>
              <a:rPr lang="it-IT" b="0" i="1">
                <a:solidFill>
                  <a:srgbClr val="222222"/>
                </a:solidFill>
                <a:effectLst/>
                <a:latin typeface="Helvetica Neue" panose="02000503000000020004" pitchFamily="2" charset="0"/>
              </a:rPr>
              <a:t>“[…] the study of graphs, mathematical structures used to model pairwise relations between objects. A graph in this context is made up of vertices, nodes, or points which are connected by edges, arcs, or lines”.</a:t>
            </a:r>
          </a:p>
          <a:p>
            <a:pPr algn="r"/>
            <a:r>
              <a:rPr lang="en-US" i="1">
                <a:solidFill>
                  <a:srgbClr val="222222"/>
                </a:solidFill>
                <a:latin typeface="Helvetica Neue" panose="02000503000000020004" pitchFamily="2" charset="0"/>
              </a:rPr>
              <a:t>(</a:t>
            </a:r>
            <a:r>
              <a:rPr lang="it-IT" i="1">
                <a:solidFill>
                  <a:srgbClr val="222222"/>
                </a:solidFill>
                <a:latin typeface="Helvetica Neue" panose="02000503000000020004" pitchFamily="2" charset="0"/>
              </a:rPr>
              <a:t>Wikipedia)</a:t>
            </a:r>
            <a:endParaRPr lang="it-IT"/>
          </a:p>
        </p:txBody>
      </p:sp>
      <p:pic>
        <p:nvPicPr>
          <p:cNvPr id="5" name="Picture 4">
            <a:extLst>
              <a:ext uri="{FF2B5EF4-FFF2-40B4-BE49-F238E27FC236}">
                <a16:creationId xmlns:a16="http://schemas.microsoft.com/office/drawing/2014/main" id="{47F0B735-48F0-CA4E-948B-4A03E5C3548F}"/>
              </a:ext>
            </a:extLst>
          </p:cNvPr>
          <p:cNvPicPr>
            <a:picLocks noChangeAspect="1"/>
          </p:cNvPicPr>
          <p:nvPr/>
        </p:nvPicPr>
        <p:blipFill>
          <a:blip r:embed="rId3"/>
          <a:stretch>
            <a:fillRect/>
          </a:stretch>
        </p:blipFill>
        <p:spPr>
          <a:xfrm>
            <a:off x="2408186" y="3841653"/>
            <a:ext cx="6350000" cy="1460500"/>
          </a:xfrm>
          <a:prstGeom prst="rect">
            <a:avLst/>
          </a:prstGeom>
        </p:spPr>
      </p:pic>
      <p:sp>
        <p:nvSpPr>
          <p:cNvPr id="6" name="Rectangle 5">
            <a:extLst>
              <a:ext uri="{FF2B5EF4-FFF2-40B4-BE49-F238E27FC236}">
                <a16:creationId xmlns:a16="http://schemas.microsoft.com/office/drawing/2014/main" id="{C3C2CA47-0953-0A48-B7BA-CA6324432142}"/>
              </a:ext>
            </a:extLst>
          </p:cNvPr>
          <p:cNvSpPr/>
          <p:nvPr/>
        </p:nvSpPr>
        <p:spPr>
          <a:xfrm>
            <a:off x="3790900" y="5725744"/>
            <a:ext cx="3584571" cy="369332"/>
          </a:xfrm>
          <a:prstGeom prst="rect">
            <a:avLst/>
          </a:prstGeom>
        </p:spPr>
        <p:txBody>
          <a:bodyPr wrap="none">
            <a:spAutoFit/>
          </a:bodyPr>
          <a:lstStyle/>
          <a:p>
            <a:r>
              <a:rPr lang="it-IT" b="0" i="0">
                <a:solidFill>
                  <a:srgbClr val="222222"/>
                </a:solidFill>
                <a:effectLst/>
                <a:latin typeface="Helvetica Neue" panose="02000503000000020004" pitchFamily="2" charset="0"/>
              </a:rPr>
              <a:t>The seven bridges of Königsberg</a:t>
            </a:r>
            <a:endParaRPr lang="it-IT"/>
          </a:p>
        </p:txBody>
      </p:sp>
      <p:sp>
        <p:nvSpPr>
          <p:cNvPr id="8" name="Rectangle 7">
            <a:extLst>
              <a:ext uri="{FF2B5EF4-FFF2-40B4-BE49-F238E27FC236}">
                <a16:creationId xmlns:a16="http://schemas.microsoft.com/office/drawing/2014/main" id="{1CA9EB35-2B92-CD43-9403-98A235EF2C7C}"/>
              </a:ext>
            </a:extLst>
          </p:cNvPr>
          <p:cNvSpPr/>
          <p:nvPr/>
        </p:nvSpPr>
        <p:spPr>
          <a:xfrm>
            <a:off x="9327146" y="5348457"/>
            <a:ext cx="2566736" cy="1477328"/>
          </a:xfrm>
          <a:prstGeom prst="rect">
            <a:avLst/>
          </a:prstGeom>
        </p:spPr>
        <p:txBody>
          <a:bodyPr wrap="square">
            <a:spAutoFit/>
          </a:bodyPr>
          <a:lstStyle/>
          <a:p>
            <a:r>
              <a:rPr lang="it-IT" b="0" i="0">
                <a:solidFill>
                  <a:srgbClr val="222222"/>
                </a:solidFill>
                <a:effectLst/>
              </a:rPr>
              <a:t>Euler (</a:t>
            </a:r>
            <a:r>
              <a:rPr lang="it-IT"/>
              <a:t>1707 – 1783)</a:t>
            </a:r>
            <a:r>
              <a:rPr lang="it-IT" b="0" i="0">
                <a:solidFill>
                  <a:srgbClr val="222222"/>
                </a:solidFill>
                <a:effectLst/>
              </a:rPr>
              <a:t> used this graph and its topological features to prove that the path did not exist</a:t>
            </a:r>
            <a:endParaRPr lang="it-IT"/>
          </a:p>
        </p:txBody>
      </p:sp>
      <p:pic>
        <p:nvPicPr>
          <p:cNvPr id="7" name="Picture 6">
            <a:extLst>
              <a:ext uri="{FF2B5EF4-FFF2-40B4-BE49-F238E27FC236}">
                <a16:creationId xmlns:a16="http://schemas.microsoft.com/office/drawing/2014/main" id="{5E97644B-58B1-224C-82B1-81F8732EA732}"/>
              </a:ext>
            </a:extLst>
          </p:cNvPr>
          <p:cNvPicPr>
            <a:picLocks noChangeAspect="1"/>
          </p:cNvPicPr>
          <p:nvPr/>
        </p:nvPicPr>
        <p:blipFill>
          <a:blip r:embed="rId4"/>
          <a:stretch>
            <a:fillRect/>
          </a:stretch>
        </p:blipFill>
        <p:spPr>
          <a:xfrm>
            <a:off x="10323781" y="3486053"/>
            <a:ext cx="1397000" cy="1816100"/>
          </a:xfrm>
          <a:prstGeom prst="rect">
            <a:avLst/>
          </a:prstGeom>
        </p:spPr>
      </p:pic>
    </p:spTree>
    <p:extLst>
      <p:ext uri="{BB962C8B-B14F-4D97-AF65-F5344CB8AC3E}">
        <p14:creationId xmlns:p14="http://schemas.microsoft.com/office/powerpoint/2010/main" val="209922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3FC6D2-7135-7545-AD60-93B2D63D3CB1}"/>
              </a:ext>
            </a:extLst>
          </p:cNvPr>
          <p:cNvSpPr/>
          <p:nvPr/>
        </p:nvSpPr>
        <p:spPr>
          <a:xfrm>
            <a:off x="2239649" y="280138"/>
            <a:ext cx="7739555"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graph types and edge properties</a:t>
            </a:r>
          </a:p>
        </p:txBody>
      </p:sp>
      <p:sp>
        <p:nvSpPr>
          <p:cNvPr id="3" name="Rectangle 2">
            <a:extLst>
              <a:ext uri="{FF2B5EF4-FFF2-40B4-BE49-F238E27FC236}">
                <a16:creationId xmlns:a16="http://schemas.microsoft.com/office/drawing/2014/main" id="{F49FFE95-F0BB-E740-ABCF-CD33CCBD729C}"/>
              </a:ext>
            </a:extLst>
          </p:cNvPr>
          <p:cNvSpPr/>
          <p:nvPr/>
        </p:nvSpPr>
        <p:spPr>
          <a:xfrm>
            <a:off x="4331119" y="1080161"/>
            <a:ext cx="2908553" cy="400110"/>
          </a:xfrm>
          <a:prstGeom prst="rect">
            <a:avLst/>
          </a:prstGeom>
        </p:spPr>
        <p:txBody>
          <a:bodyPr wrap="none">
            <a:spAutoFit/>
          </a:bodyPr>
          <a:lstStyle/>
          <a:p>
            <a:r>
              <a:rPr lang="it-IT" sz="2000" b="0" i="0">
                <a:solidFill>
                  <a:srgbClr val="444444"/>
                </a:solidFill>
                <a:effectLst/>
                <a:latin typeface="Helvetica Neue" panose="02000503000000020004" pitchFamily="2" charset="0"/>
              </a:rPr>
              <a:t>Types of network edges</a:t>
            </a:r>
          </a:p>
        </p:txBody>
      </p:sp>
      <p:pic>
        <p:nvPicPr>
          <p:cNvPr id="4" name="Picture 3">
            <a:extLst>
              <a:ext uri="{FF2B5EF4-FFF2-40B4-BE49-F238E27FC236}">
                <a16:creationId xmlns:a16="http://schemas.microsoft.com/office/drawing/2014/main" id="{6F05C28B-578A-F242-ACFE-0EE4DD785E24}"/>
              </a:ext>
            </a:extLst>
          </p:cNvPr>
          <p:cNvPicPr>
            <a:picLocks noChangeAspect="1"/>
          </p:cNvPicPr>
          <p:nvPr/>
        </p:nvPicPr>
        <p:blipFill>
          <a:blip r:embed="rId3"/>
          <a:stretch>
            <a:fillRect/>
          </a:stretch>
        </p:blipFill>
        <p:spPr>
          <a:xfrm>
            <a:off x="735315" y="1620253"/>
            <a:ext cx="10077620" cy="3272978"/>
          </a:xfrm>
          <a:prstGeom prst="rect">
            <a:avLst/>
          </a:prstGeom>
        </p:spPr>
      </p:pic>
      <p:sp>
        <p:nvSpPr>
          <p:cNvPr id="5" name="Rectangle 4">
            <a:extLst>
              <a:ext uri="{FF2B5EF4-FFF2-40B4-BE49-F238E27FC236}">
                <a16:creationId xmlns:a16="http://schemas.microsoft.com/office/drawing/2014/main" id="{FAE8D93A-84E1-0446-81C0-EED3C86D9F4E}"/>
              </a:ext>
            </a:extLst>
          </p:cNvPr>
          <p:cNvSpPr/>
          <p:nvPr/>
        </p:nvSpPr>
        <p:spPr>
          <a:xfrm>
            <a:off x="836188" y="4983973"/>
            <a:ext cx="1690847" cy="369332"/>
          </a:xfrm>
          <a:prstGeom prst="rect">
            <a:avLst/>
          </a:prstGeom>
        </p:spPr>
        <p:txBody>
          <a:bodyPr wrap="none">
            <a:spAutoFit/>
          </a:bodyPr>
          <a:lstStyle/>
          <a:p>
            <a:pPr marL="285750" indent="-285750">
              <a:buFont typeface="Arial" panose="020B0604020202020204" pitchFamily="34" charset="0"/>
              <a:buChar char="•"/>
            </a:pPr>
            <a:r>
              <a:rPr lang="it-IT">
                <a:solidFill>
                  <a:srgbClr val="222222"/>
                </a:solidFill>
              </a:rPr>
              <a:t>PPI </a:t>
            </a:r>
            <a:r>
              <a:rPr lang="it-IT" b="0" i="0">
                <a:solidFill>
                  <a:srgbClr val="222222"/>
                </a:solidFill>
                <a:effectLst/>
              </a:rPr>
              <a:t>networks</a:t>
            </a:r>
            <a:endParaRPr lang="it-IT"/>
          </a:p>
        </p:txBody>
      </p:sp>
      <p:sp>
        <p:nvSpPr>
          <p:cNvPr id="6" name="Rectangle 5">
            <a:extLst>
              <a:ext uri="{FF2B5EF4-FFF2-40B4-BE49-F238E27FC236}">
                <a16:creationId xmlns:a16="http://schemas.microsoft.com/office/drawing/2014/main" id="{6AB41325-988E-404D-AA40-C3C6E0F2436B}"/>
              </a:ext>
            </a:extLst>
          </p:cNvPr>
          <p:cNvSpPr/>
          <p:nvPr/>
        </p:nvSpPr>
        <p:spPr>
          <a:xfrm>
            <a:off x="4321323" y="4983973"/>
            <a:ext cx="2905604" cy="646331"/>
          </a:xfrm>
          <a:prstGeom prst="rect">
            <a:avLst/>
          </a:prstGeom>
        </p:spPr>
        <p:txBody>
          <a:bodyPr wrap="none">
            <a:spAutoFit/>
          </a:bodyPr>
          <a:lstStyle/>
          <a:p>
            <a:pPr marL="285750" indent="-285750">
              <a:buFont typeface="Arial" panose="020B0604020202020204" pitchFamily="34" charset="0"/>
              <a:buChar char="•"/>
            </a:pPr>
            <a:r>
              <a:rPr lang="it-IT"/>
              <a:t>Metabolic networks</a:t>
            </a:r>
          </a:p>
          <a:p>
            <a:pPr marL="285750" indent="-285750">
              <a:buFont typeface="Arial" panose="020B0604020202020204" pitchFamily="34" charset="0"/>
              <a:buChar char="•"/>
            </a:pPr>
            <a:r>
              <a:rPr lang="it-IT"/>
              <a:t>Gene regulation networks</a:t>
            </a:r>
          </a:p>
        </p:txBody>
      </p:sp>
      <p:sp>
        <p:nvSpPr>
          <p:cNvPr id="7" name="Rectangle 6">
            <a:extLst>
              <a:ext uri="{FF2B5EF4-FFF2-40B4-BE49-F238E27FC236}">
                <a16:creationId xmlns:a16="http://schemas.microsoft.com/office/drawing/2014/main" id="{3C790BA1-AEF9-864D-AB73-7DE222EE7C98}"/>
              </a:ext>
            </a:extLst>
          </p:cNvPr>
          <p:cNvSpPr/>
          <p:nvPr/>
        </p:nvSpPr>
        <p:spPr>
          <a:xfrm>
            <a:off x="8486273" y="4892842"/>
            <a:ext cx="3433011" cy="1754326"/>
          </a:xfrm>
          <a:prstGeom prst="rect">
            <a:avLst/>
          </a:prstGeom>
        </p:spPr>
        <p:txBody>
          <a:bodyPr wrap="square">
            <a:spAutoFit/>
          </a:bodyPr>
          <a:lstStyle/>
          <a:p>
            <a:pPr marL="285750" indent="-285750">
              <a:buFont typeface="Arial" panose="020B0604020202020204" pitchFamily="34" charset="0"/>
              <a:buChar char="•"/>
            </a:pPr>
            <a:r>
              <a:rPr lang="it-IT">
                <a:solidFill>
                  <a:srgbClr val="222222"/>
                </a:solidFill>
              </a:rPr>
              <a:t>R</a:t>
            </a:r>
            <a:r>
              <a:rPr lang="it-IT" b="0" i="0">
                <a:solidFill>
                  <a:srgbClr val="222222"/>
                </a:solidFill>
                <a:effectLst/>
              </a:rPr>
              <a:t>eliability of an interaction</a:t>
            </a:r>
          </a:p>
          <a:p>
            <a:pPr marL="285750" indent="-285750">
              <a:buFont typeface="Arial" panose="020B0604020202020204" pitchFamily="34" charset="0"/>
              <a:buChar char="•"/>
            </a:pPr>
            <a:r>
              <a:rPr lang="it-IT">
                <a:solidFill>
                  <a:srgbClr val="222222"/>
                </a:solidFill>
              </a:rPr>
              <a:t>Q</a:t>
            </a:r>
            <a:r>
              <a:rPr lang="it-IT" b="0" i="0">
                <a:solidFill>
                  <a:srgbClr val="222222"/>
                </a:solidFill>
                <a:effectLst/>
              </a:rPr>
              <a:t>uantitative expression change that a gene induces over another </a:t>
            </a:r>
          </a:p>
          <a:p>
            <a:pPr marL="285750" indent="-285750">
              <a:buFont typeface="Arial" panose="020B0604020202020204" pitchFamily="34" charset="0"/>
              <a:buChar char="•"/>
            </a:pPr>
            <a:r>
              <a:rPr lang="it-IT" b="0" i="0">
                <a:solidFill>
                  <a:srgbClr val="222222"/>
                </a:solidFill>
                <a:effectLst/>
              </a:rPr>
              <a:t>Relatedness of two genes in terms of seq similarity</a:t>
            </a:r>
            <a:endParaRPr lang="it-IT"/>
          </a:p>
        </p:txBody>
      </p:sp>
    </p:spTree>
    <p:extLst>
      <p:ext uri="{BB962C8B-B14F-4D97-AF65-F5344CB8AC3E}">
        <p14:creationId xmlns:p14="http://schemas.microsoft.com/office/powerpoint/2010/main" val="27568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4D429C-272B-0642-9648-BD02E7E7FD02}"/>
              </a:ext>
            </a:extLst>
          </p:cNvPr>
          <p:cNvSpPr/>
          <p:nvPr/>
        </p:nvSpPr>
        <p:spPr>
          <a:xfrm>
            <a:off x="3633590" y="280464"/>
            <a:ext cx="4828566" cy="461665"/>
          </a:xfrm>
          <a:prstGeom prst="rect">
            <a:avLst/>
          </a:prstGeom>
        </p:spPr>
        <p:txBody>
          <a:bodyPr wrap="none">
            <a:spAutoFit/>
          </a:bodyPr>
          <a:lstStyle/>
          <a:p>
            <a:r>
              <a:rPr lang="it-IT" sz="2400" b="0" i="0">
                <a:solidFill>
                  <a:srgbClr val="555555"/>
                </a:solidFill>
                <a:effectLst/>
                <a:latin typeface="Helvetica Neue" panose="02000503000000020004" pitchFamily="2" charset="0"/>
              </a:rPr>
              <a:t>Graph theory: adjacency matrices</a:t>
            </a:r>
          </a:p>
        </p:txBody>
      </p:sp>
      <p:pic>
        <p:nvPicPr>
          <p:cNvPr id="3" name="Picture 2">
            <a:extLst>
              <a:ext uri="{FF2B5EF4-FFF2-40B4-BE49-F238E27FC236}">
                <a16:creationId xmlns:a16="http://schemas.microsoft.com/office/drawing/2014/main" id="{0E2A3243-03D3-BD4D-8545-67AF37F43CBD}"/>
              </a:ext>
            </a:extLst>
          </p:cNvPr>
          <p:cNvPicPr>
            <a:picLocks noChangeAspect="1"/>
          </p:cNvPicPr>
          <p:nvPr/>
        </p:nvPicPr>
        <p:blipFill>
          <a:blip r:embed="rId3"/>
          <a:stretch>
            <a:fillRect/>
          </a:stretch>
        </p:blipFill>
        <p:spPr>
          <a:xfrm>
            <a:off x="2502568" y="1633792"/>
            <a:ext cx="6753727" cy="4106266"/>
          </a:xfrm>
          <a:prstGeom prst="rect">
            <a:avLst/>
          </a:prstGeom>
        </p:spPr>
      </p:pic>
      <p:sp>
        <p:nvSpPr>
          <p:cNvPr id="4" name="Rectangle 3">
            <a:extLst>
              <a:ext uri="{FF2B5EF4-FFF2-40B4-BE49-F238E27FC236}">
                <a16:creationId xmlns:a16="http://schemas.microsoft.com/office/drawing/2014/main" id="{3DC11C1D-6B67-424E-B71F-A4A9CCA8126A}"/>
              </a:ext>
            </a:extLst>
          </p:cNvPr>
          <p:cNvSpPr/>
          <p:nvPr/>
        </p:nvSpPr>
        <p:spPr>
          <a:xfrm>
            <a:off x="561475" y="985319"/>
            <a:ext cx="11373852" cy="646331"/>
          </a:xfrm>
          <a:prstGeom prst="rect">
            <a:avLst/>
          </a:prstGeom>
        </p:spPr>
        <p:txBody>
          <a:bodyPr wrap="square">
            <a:spAutoFit/>
          </a:bodyPr>
          <a:lstStyle/>
          <a:p>
            <a:r>
              <a:rPr lang="it-IT">
                <a:solidFill>
                  <a:srgbClr val="222222"/>
                </a:solidFill>
                <a:latin typeface="Helvetica Neue" panose="02000503000000020004" pitchFamily="2" charset="0"/>
              </a:rPr>
              <a:t>R</a:t>
            </a:r>
            <a:r>
              <a:rPr lang="it-IT" b="0" i="0">
                <a:solidFill>
                  <a:srgbClr val="222222"/>
                </a:solidFill>
                <a:effectLst/>
                <a:latin typeface="Helvetica Neue" panose="02000503000000020004" pitchFamily="2" charset="0"/>
              </a:rPr>
              <a:t>ows and columns are assigned to the nodes in the network and the presence of an edge is symbolised by a numerical value</a:t>
            </a:r>
            <a:endParaRPr lang="it-IT"/>
          </a:p>
        </p:txBody>
      </p:sp>
      <p:sp>
        <p:nvSpPr>
          <p:cNvPr id="5" name="Rectangle 4">
            <a:extLst>
              <a:ext uri="{FF2B5EF4-FFF2-40B4-BE49-F238E27FC236}">
                <a16:creationId xmlns:a16="http://schemas.microsoft.com/office/drawing/2014/main" id="{82BE29DB-E66C-F54E-B5C7-118C696BC1F4}"/>
              </a:ext>
            </a:extLst>
          </p:cNvPr>
          <p:cNvSpPr/>
          <p:nvPr/>
        </p:nvSpPr>
        <p:spPr>
          <a:xfrm>
            <a:off x="9384632" y="4472731"/>
            <a:ext cx="2679032" cy="927982"/>
          </a:xfrm>
          <a:prstGeom prst="rect">
            <a:avLst/>
          </a:prstGeom>
        </p:spPr>
        <p:txBody>
          <a:bodyPr wrap="square">
            <a:spAutoFit/>
          </a:bodyPr>
          <a:lstStyle/>
          <a:p>
            <a:r>
              <a:rPr lang="it-IT">
                <a:solidFill>
                  <a:srgbClr val="222222"/>
                </a:solidFill>
              </a:rPr>
              <a:t>S</a:t>
            </a:r>
            <a:r>
              <a:rPr lang="it-IT" b="0" i="0">
                <a:solidFill>
                  <a:srgbClr val="222222"/>
                </a:solidFill>
                <a:effectLst/>
              </a:rPr>
              <a:t>ign of the values can be used to indicate stimulation or inhibition</a:t>
            </a:r>
            <a:endParaRPr lang="it-IT"/>
          </a:p>
        </p:txBody>
      </p:sp>
    </p:spTree>
    <p:extLst>
      <p:ext uri="{BB962C8B-B14F-4D97-AF65-F5344CB8AC3E}">
        <p14:creationId xmlns:p14="http://schemas.microsoft.com/office/powerpoint/2010/main" val="310366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369332"/>
          </a:xfrm>
          <a:prstGeom prst="rect">
            <a:avLst/>
          </a:prstGeom>
        </p:spPr>
        <p:txBody>
          <a:bodyPr wrap="square">
            <a:spAutoFit/>
          </a:bodyPr>
          <a:lstStyle/>
          <a:p>
            <a:r>
              <a:rPr lang="it-IT" b="1" i="0">
                <a:solidFill>
                  <a:srgbClr val="222222"/>
                </a:solidFill>
                <a:effectLst/>
                <a:latin typeface="Helvetica Neue" panose="02000503000000020004" pitchFamily="2" charset="0"/>
              </a:rPr>
              <a:t>topological properties</a:t>
            </a:r>
            <a:r>
              <a:rPr lang="it-IT">
                <a:solidFill>
                  <a:srgbClr val="222222"/>
                </a:solidFill>
                <a:latin typeface="Helvetica Neue" panose="02000503000000020004" pitchFamily="2" charset="0"/>
              </a:rPr>
              <a:t> </a:t>
            </a:r>
            <a:r>
              <a:rPr lang="it-IT" b="0" i="0">
                <a:solidFill>
                  <a:srgbClr val="222222"/>
                </a:solidFill>
                <a:effectLst/>
                <a:latin typeface="Helvetica Neue" panose="02000503000000020004" pitchFamily="2" charset="0"/>
              </a:rPr>
              <a:t>help identify relevant sub-structures within a network</a:t>
            </a:r>
            <a:endParaRPr lang="it-IT"/>
          </a:p>
        </p:txBody>
      </p:sp>
      <p:pic>
        <p:nvPicPr>
          <p:cNvPr id="4" name="Picture 3">
            <a:extLst>
              <a:ext uri="{FF2B5EF4-FFF2-40B4-BE49-F238E27FC236}">
                <a16:creationId xmlns:a16="http://schemas.microsoft.com/office/drawing/2014/main" id="{C333188C-7C2A-8340-AAA3-069F94C507C5}"/>
              </a:ext>
            </a:extLst>
          </p:cNvPr>
          <p:cNvPicPr>
            <a:picLocks noChangeAspect="1"/>
          </p:cNvPicPr>
          <p:nvPr/>
        </p:nvPicPr>
        <p:blipFill>
          <a:blip r:embed="rId3"/>
          <a:stretch>
            <a:fillRect/>
          </a:stretch>
        </p:blipFill>
        <p:spPr>
          <a:xfrm>
            <a:off x="4248943" y="1903996"/>
            <a:ext cx="3323389" cy="3869999"/>
          </a:xfrm>
          <a:prstGeom prst="rect">
            <a:avLst/>
          </a:prstGeom>
        </p:spPr>
      </p:pic>
      <p:sp>
        <p:nvSpPr>
          <p:cNvPr id="5" name="TextBox 4">
            <a:extLst>
              <a:ext uri="{FF2B5EF4-FFF2-40B4-BE49-F238E27FC236}">
                <a16:creationId xmlns:a16="http://schemas.microsoft.com/office/drawing/2014/main" id="{54F9D9C7-84F9-7B4B-9038-CB6B856C4A93}"/>
              </a:ext>
            </a:extLst>
          </p:cNvPr>
          <p:cNvSpPr txBox="1"/>
          <p:nvPr/>
        </p:nvSpPr>
        <p:spPr>
          <a:xfrm>
            <a:off x="2245895" y="1903996"/>
            <a:ext cx="1083117" cy="461665"/>
          </a:xfrm>
          <a:prstGeom prst="rect">
            <a:avLst/>
          </a:prstGeom>
          <a:noFill/>
        </p:spPr>
        <p:txBody>
          <a:bodyPr wrap="none" rtlCol="0">
            <a:spAutoFit/>
          </a:bodyPr>
          <a:lstStyle/>
          <a:p>
            <a:r>
              <a:rPr lang="en-US" sz="2400"/>
              <a:t>Degree</a:t>
            </a:r>
            <a:endParaRPr lang="it-IT" sz="2400"/>
          </a:p>
        </p:txBody>
      </p:sp>
    </p:spTree>
    <p:extLst>
      <p:ext uri="{BB962C8B-B14F-4D97-AF65-F5344CB8AC3E}">
        <p14:creationId xmlns:p14="http://schemas.microsoft.com/office/powerpoint/2010/main" val="272599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189514"/>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Shortest paths</a:t>
            </a:r>
            <a:endParaRPr lang="it-IT" sz="2400"/>
          </a:p>
        </p:txBody>
      </p:sp>
      <p:pic>
        <p:nvPicPr>
          <p:cNvPr id="6" name="Picture 5">
            <a:extLst>
              <a:ext uri="{FF2B5EF4-FFF2-40B4-BE49-F238E27FC236}">
                <a16:creationId xmlns:a16="http://schemas.microsoft.com/office/drawing/2014/main" id="{9610C90D-C633-BE47-92E3-FFE27DFA1E54}"/>
              </a:ext>
            </a:extLst>
          </p:cNvPr>
          <p:cNvPicPr>
            <a:picLocks noChangeAspect="1"/>
          </p:cNvPicPr>
          <p:nvPr/>
        </p:nvPicPr>
        <p:blipFill>
          <a:blip r:embed="rId2"/>
          <a:stretch>
            <a:fillRect/>
          </a:stretch>
        </p:blipFill>
        <p:spPr>
          <a:xfrm>
            <a:off x="3566391" y="1780674"/>
            <a:ext cx="4281544" cy="4009700"/>
          </a:xfrm>
          <a:prstGeom prst="rect">
            <a:avLst/>
          </a:prstGeom>
        </p:spPr>
      </p:pic>
    </p:spTree>
    <p:extLst>
      <p:ext uri="{BB962C8B-B14F-4D97-AF65-F5344CB8AC3E}">
        <p14:creationId xmlns:p14="http://schemas.microsoft.com/office/powerpoint/2010/main" val="286236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1D7A6-3616-CA45-9CED-3C5309FE5F89}"/>
              </a:ext>
            </a:extLst>
          </p:cNvPr>
          <p:cNvSpPr/>
          <p:nvPr/>
        </p:nvSpPr>
        <p:spPr>
          <a:xfrm>
            <a:off x="3566391" y="221598"/>
            <a:ext cx="5299849" cy="523220"/>
          </a:xfrm>
          <a:prstGeom prst="rect">
            <a:avLst/>
          </a:prstGeom>
        </p:spPr>
        <p:txBody>
          <a:bodyPr wrap="none">
            <a:spAutoFit/>
          </a:bodyPr>
          <a:lstStyle/>
          <a:p>
            <a:r>
              <a:rPr lang="it-IT" sz="2800" b="0" i="0">
                <a:solidFill>
                  <a:srgbClr val="555555"/>
                </a:solidFill>
                <a:effectLst/>
                <a:latin typeface="Helvetica Neue" panose="02000503000000020004" pitchFamily="2" charset="0"/>
              </a:rPr>
              <a:t>Graph theory: network topology</a:t>
            </a:r>
          </a:p>
        </p:txBody>
      </p:sp>
      <p:sp>
        <p:nvSpPr>
          <p:cNvPr id="3" name="Rectangle 2">
            <a:extLst>
              <a:ext uri="{FF2B5EF4-FFF2-40B4-BE49-F238E27FC236}">
                <a16:creationId xmlns:a16="http://schemas.microsoft.com/office/drawing/2014/main" id="{38AE00C5-00FE-8647-B7BE-AEC0D6ED883A}"/>
              </a:ext>
            </a:extLst>
          </p:cNvPr>
          <p:cNvSpPr/>
          <p:nvPr/>
        </p:nvSpPr>
        <p:spPr>
          <a:xfrm>
            <a:off x="2117557" y="1123699"/>
            <a:ext cx="8197516" cy="461665"/>
          </a:xfrm>
          <a:prstGeom prst="rect">
            <a:avLst/>
          </a:prstGeom>
        </p:spPr>
        <p:txBody>
          <a:bodyPr wrap="square">
            <a:spAutoFit/>
          </a:bodyPr>
          <a:lstStyle/>
          <a:p>
            <a:r>
              <a:rPr lang="it-IT" sz="2400" b="1" i="0">
                <a:solidFill>
                  <a:srgbClr val="222222"/>
                </a:solidFill>
                <a:effectLst/>
              </a:rPr>
              <a:t>Scale-free </a:t>
            </a:r>
            <a:endParaRPr lang="it-IT" sz="2400"/>
          </a:p>
        </p:txBody>
      </p:sp>
      <p:pic>
        <p:nvPicPr>
          <p:cNvPr id="5" name="Picture 4">
            <a:extLst>
              <a:ext uri="{FF2B5EF4-FFF2-40B4-BE49-F238E27FC236}">
                <a16:creationId xmlns:a16="http://schemas.microsoft.com/office/drawing/2014/main" id="{0B1007CE-681D-014F-95CF-FA4FE7895397}"/>
              </a:ext>
            </a:extLst>
          </p:cNvPr>
          <p:cNvPicPr>
            <a:picLocks noChangeAspect="1"/>
          </p:cNvPicPr>
          <p:nvPr/>
        </p:nvPicPr>
        <p:blipFill>
          <a:blip r:embed="rId2"/>
          <a:stretch>
            <a:fillRect/>
          </a:stretch>
        </p:blipFill>
        <p:spPr>
          <a:xfrm>
            <a:off x="3566391" y="1343527"/>
            <a:ext cx="4588042" cy="4588042"/>
          </a:xfrm>
          <a:prstGeom prst="rect">
            <a:avLst/>
          </a:prstGeom>
        </p:spPr>
      </p:pic>
    </p:spTree>
    <p:extLst>
      <p:ext uri="{BB962C8B-B14F-4D97-AF65-F5344CB8AC3E}">
        <p14:creationId xmlns:p14="http://schemas.microsoft.com/office/powerpoint/2010/main" val="2139186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7172</TotalTime>
  <Words>7590</Words>
  <Application>Microsoft Macintosh PowerPoint</Application>
  <PresentationFormat>Widescreen</PresentationFormat>
  <Paragraphs>376</Paragraphs>
  <Slides>38</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Helvetica Neue</vt:lpstr>
      <vt:lpstr>Office Theme</vt:lpstr>
      <vt:lpstr>Networks are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allegra.via@gmail.com</dc:creator>
  <cp:keywords/>
  <dc:description/>
  <cp:lastModifiedBy>allegra.via@gmail.com</cp:lastModifiedBy>
  <cp:revision>46</cp:revision>
  <dcterms:created xsi:type="dcterms:W3CDTF">2018-02-05T18:35:11Z</dcterms:created>
  <dcterms:modified xsi:type="dcterms:W3CDTF">2020-03-20T10:34:16Z</dcterms:modified>
  <cp:category/>
</cp:coreProperties>
</file>